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52" r:id="rId1"/>
  </p:sldMasterIdLst>
  <p:notesMasterIdLst>
    <p:notesMasterId r:id="rId14"/>
  </p:notesMasterIdLst>
  <p:handoutMasterIdLst>
    <p:handoutMasterId r:id="rId15"/>
  </p:handoutMasterIdLst>
  <p:sldIdLst>
    <p:sldId id="262" r:id="rId2"/>
    <p:sldId id="323" r:id="rId3"/>
    <p:sldId id="321" r:id="rId4"/>
    <p:sldId id="325" r:id="rId5"/>
    <p:sldId id="327" r:id="rId6"/>
    <p:sldId id="324" r:id="rId7"/>
    <p:sldId id="331" r:id="rId8"/>
    <p:sldId id="332" r:id="rId9"/>
    <p:sldId id="334" r:id="rId10"/>
    <p:sldId id="336" r:id="rId11"/>
    <p:sldId id="335" r:id="rId12"/>
    <p:sldId id="291" r:id="rId13"/>
  </p:sldIdLst>
  <p:sldSz cx="9144000" cy="6858000" type="screen4x3"/>
  <p:notesSz cx="6797675" cy="9926638"/>
  <p:custDataLst>
    <p:tags r:id="rId16"/>
  </p:custDataLst>
  <p:defaultTextStyle>
    <a:defPPr>
      <a:defRPr lang="de-DE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F2F2"/>
    <a:srgbClr val="003264"/>
    <a:srgbClr val="DDDDDD"/>
    <a:srgbClr val="CCCC9A"/>
    <a:srgbClr val="C80F41"/>
    <a:srgbClr val="808080"/>
    <a:srgbClr val="B2D9D9"/>
    <a:srgbClr val="91C8C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129" autoAdjust="0"/>
    <p:restoredTop sz="94660" autoAdjust="0"/>
  </p:normalViewPr>
  <p:slideViewPr>
    <p:cSldViewPr showGuides="1">
      <p:cViewPr varScale="1">
        <p:scale>
          <a:sx n="71" d="100"/>
          <a:sy n="71" d="100"/>
        </p:scale>
        <p:origin x="-8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294" y="0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/>
            </a:lvl1pPr>
          </a:lstStyle>
          <a:p>
            <a:fld id="{CC86F942-39FB-4630-89C1-69EF86D49E66}" type="datetimeFigureOut">
              <a:rPr lang="de-DE" smtClean="0"/>
              <a:pPr/>
              <a:t>3.7.2013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305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294" y="9429305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/>
            </a:lvl1pPr>
          </a:lstStyle>
          <a:p>
            <a:fld id="{FB3E3EBB-8D53-4C51-A109-403401065BE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73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75594" tIns="75594" rIns="75594" bIns="43196" numCol="1" anchor="t" anchorCtr="0" compatLnSpc="1">
            <a:prstTxWarp prst="textNoShape">
              <a:avLst/>
            </a:prstTxWarp>
          </a:bodyPr>
          <a:lstStyle>
            <a:lvl1pPr algn="l" defTabSz="914378">
              <a:lnSpc>
                <a:spcPts val="2605"/>
              </a:lnSpc>
              <a:defRPr sz="120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4" y="1"/>
            <a:ext cx="2945862" cy="4973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75594" tIns="75594" rIns="75594" bIns="43196" numCol="1" anchor="t" anchorCtr="0" compatLnSpc="1">
            <a:prstTxWarp prst="textNoShape">
              <a:avLst/>
            </a:prstTxWarp>
          </a:bodyPr>
          <a:lstStyle>
            <a:lvl1pPr algn="r" defTabSz="914378">
              <a:lnSpc>
                <a:spcPts val="2605"/>
              </a:lnSpc>
              <a:defRPr sz="120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52" y="4714653"/>
            <a:ext cx="4985772" cy="44667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75594" tIns="75594" rIns="75594" bIns="431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305"/>
            <a:ext cx="2945862" cy="4973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75594" tIns="75594" rIns="75594" bIns="43196" numCol="1" anchor="b" anchorCtr="0" compatLnSpc="1">
            <a:prstTxWarp prst="textNoShape">
              <a:avLst/>
            </a:prstTxWarp>
          </a:bodyPr>
          <a:lstStyle>
            <a:lvl1pPr algn="l" defTabSz="914378">
              <a:lnSpc>
                <a:spcPts val="2605"/>
              </a:lnSpc>
              <a:defRPr sz="120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4" y="9429305"/>
            <a:ext cx="2945862" cy="4973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75594" tIns="75594" rIns="75594" bIns="43196" numCol="1" anchor="b" anchorCtr="0" compatLnSpc="1">
            <a:prstTxWarp prst="textNoShape">
              <a:avLst/>
            </a:prstTxWarp>
          </a:bodyPr>
          <a:lstStyle>
            <a:lvl1pPr algn="r" defTabSz="914378">
              <a:lnSpc>
                <a:spcPts val="2605"/>
              </a:lnSpc>
              <a:defRPr sz="1200">
                <a:solidFill>
                  <a:srgbClr val="FFFFFF"/>
                </a:solidFill>
              </a:defRPr>
            </a:lvl1pPr>
          </a:lstStyle>
          <a:p>
            <a:fld id="{0A09E61B-432D-4940-A979-4928856E9FD1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ts val="60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269875" indent="-90488" algn="l" rtl="0" eaLnBrk="0" fontAlgn="base" hangingPunct="0">
      <a:spcBef>
        <a:spcPct val="0"/>
      </a:spcBef>
      <a:spcAft>
        <a:spcPts val="600"/>
      </a:spcAft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542925" indent="-93663" algn="l" rtl="0" eaLnBrk="0" fontAlgn="base" hangingPunct="0">
      <a:spcBef>
        <a:spcPct val="0"/>
      </a:spcBef>
      <a:spcAft>
        <a:spcPts val="600"/>
      </a:spcAft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809625" indent="-87313" algn="l" rtl="0" eaLnBrk="0" fontAlgn="base" hangingPunct="0">
      <a:spcBef>
        <a:spcPct val="0"/>
      </a:spcBef>
      <a:spcAft>
        <a:spcPts val="600"/>
      </a:spcAft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079500" indent="-90488" algn="l" rtl="0" eaLnBrk="0" fontAlgn="base" hangingPunct="0">
      <a:spcBef>
        <a:spcPct val="0"/>
      </a:spcBef>
      <a:spcAft>
        <a:spcPts val="600"/>
      </a:spcAft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10D172-36D6-4385-8406-640FB712F571}" type="slidenum">
              <a:rPr lang="de-DE"/>
              <a:pPr/>
              <a:t>1</a:t>
            </a:fld>
            <a:endParaRPr lang="de-DE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98500" y="414338"/>
            <a:ext cx="5403850" cy="4052887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7789" y="4714653"/>
            <a:ext cx="5162098" cy="4466756"/>
          </a:xfrm>
          <a:noFill/>
          <a:ln w="9525"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9E61B-432D-4940-A979-4928856E9FD1}" type="slidenum">
              <a:rPr lang="de-DE" smtClean="0"/>
              <a:pPr/>
              <a:t>10</a:t>
            </a:fld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9E61B-432D-4940-A979-4928856E9FD1}" type="slidenum">
              <a:rPr lang="de-DE" smtClean="0"/>
              <a:pPr/>
              <a:t>11</a:t>
            </a:fld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9E61B-432D-4940-A979-4928856E9FD1}" type="slidenum">
              <a:rPr lang="de-DE" smtClean="0"/>
              <a:pPr/>
              <a:t>12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9E61B-432D-4940-A979-4928856E9FD1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9E61B-432D-4940-A979-4928856E9FD1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9E61B-432D-4940-A979-4928856E9FD1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9E61B-432D-4940-A979-4928856E9FD1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9E61B-432D-4940-A979-4928856E9FD1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9E61B-432D-4940-A979-4928856E9FD1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9E61B-432D-4940-A979-4928856E9FD1}" type="slidenum">
              <a:rPr lang="de-DE" smtClean="0"/>
              <a:pPr/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9E61B-432D-4940-A979-4928856E9FD1}" type="slidenum">
              <a:rPr lang="de-DE" smtClean="0"/>
              <a:pPr/>
              <a:t>9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"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90" name="Picture 18" descr="Titelseite PPT_Original_neu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4825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41363" y="3346450"/>
            <a:ext cx="7658100" cy="730250"/>
          </a:xfrm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der Veranstaltung</a:t>
            </a:r>
            <a:br>
              <a:rPr lang="de-DE"/>
            </a:br>
            <a:r>
              <a:rPr lang="de-DE"/>
              <a:t>Name des Referenten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41363" y="5397500"/>
            <a:ext cx="7658100" cy="274638"/>
          </a:xfrm>
        </p:spPr>
        <p:txBody>
          <a:bodyPr>
            <a:spAutoFit/>
          </a:bodyPr>
          <a:lstStyle>
            <a:lvl1pPr marL="0" indent="0">
              <a:spcAft>
                <a:spcPct val="0"/>
              </a:spcAft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Ort, Datum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381000" y="3421063"/>
            <a:ext cx="179388" cy="593725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75600" tIns="75600" rIns="75600" bIns="43200" anchor="ctr"/>
          <a:lstStyle/>
          <a:p>
            <a:endParaRPr lang="de-DE"/>
          </a:p>
        </p:txBody>
      </p:sp>
      <p:pic>
        <p:nvPicPr>
          <p:cNvPr id="28685" name="Picture 13" descr="BST_neutral_whit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0" y="457200"/>
            <a:ext cx="3238500" cy="407988"/>
          </a:xfrm>
          <a:prstGeom prst="rect">
            <a:avLst/>
          </a:prstGeom>
          <a:noFill/>
        </p:spPr>
      </p:pic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23rd, 2012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41A4273C-9259-443A-B738-DC1A688B20BB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67500" y="838200"/>
            <a:ext cx="2095500" cy="56388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1000" y="838200"/>
            <a:ext cx="6134100" cy="56388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23rd, 2012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9A25B4CD-1AFB-4B00-B13D-9B6E484AC4B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23rd, 2012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AC1CAF1-51B4-42AE-B3FD-6790447BD07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23rd, 2012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87BEFDBE-845E-4319-ADEA-A55AF4DB489A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1000" y="1828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23rd, 2012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1A9E3F8-15E8-4B34-ACFA-08EDE6B11D97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23rd, 2012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C7319460-60A3-4929-9D4F-34627EE5EF05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23rd, 2012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F4B21AA-C751-4AE5-8669-F172F085C3BF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23rd, 2012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71447236-6F8B-474C-AE52-C5D3742BA1AA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23rd, 2012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B40A9394-AD6E-4415-8E18-D2E356C1AEC2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23rd, 2012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02226BA7-7E52-4C1C-8829-F7DAFE7B5153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gray">
          <a:xfrm>
            <a:off x="0" y="6629400"/>
            <a:ext cx="9144000" cy="2286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sz="2400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gray">
          <a:xfrm>
            <a:off x="0" y="0"/>
            <a:ext cx="9144000" cy="4048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sz="2400">
              <a:solidFill>
                <a:srgbClr val="001558"/>
              </a:solidFill>
            </a:endParaRP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 bwMode="gray">
          <a:xfrm>
            <a:off x="381000" y="838200"/>
            <a:ext cx="838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 bwMode="gray">
          <a:xfrm>
            <a:off x="381000" y="1828800"/>
            <a:ext cx="8382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096000" y="6686550"/>
            <a:ext cx="19050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23. März 2012</a:t>
            </a:r>
            <a:endParaRPr lang="de-DE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81000" y="152400"/>
            <a:ext cx="5080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noProof="1">
                <a:solidFill>
                  <a:schemeClr val="bg1"/>
                </a:solidFill>
              </a:defRPr>
            </a:lvl1pPr>
          </a:lstStyle>
          <a:p>
            <a:endParaRPr lang="de-DE"/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077200" y="6686550"/>
            <a:ext cx="6858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r>
              <a:rPr lang="de-DE"/>
              <a:t>Seite </a:t>
            </a:r>
            <a:fld id="{2239EC0D-60F3-44D4-A5D7-39EF2157DA04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27657" name="Rectangle 9"/>
          <p:cNvSpPr>
            <a:spLocks noChangeArrowheads="1"/>
          </p:cNvSpPr>
          <p:nvPr userDrawn="1"/>
        </p:nvSpPr>
        <p:spPr bwMode="gray">
          <a:xfrm>
            <a:off x="6235700" y="120650"/>
            <a:ext cx="2519363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75600" tIns="75600" rIns="75600" bIns="75600" anchor="ctr"/>
          <a:lstStyle/>
          <a:p>
            <a:endParaRPr lang="de-DE"/>
          </a:p>
        </p:txBody>
      </p:sp>
      <p:pic>
        <p:nvPicPr>
          <p:cNvPr id="27833" name="Picture 185" descr="BST_P288-PPT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21425" y="150813"/>
            <a:ext cx="2346325" cy="30638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hlink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hlink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hlink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hlink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hlink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hlink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hlink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hlink"/>
          </a:solidFill>
          <a:latin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900"/>
        </a:spcAft>
        <a:buClr>
          <a:schemeClr val="hlink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0"/>
        </a:spcBef>
        <a:spcAft>
          <a:spcPts val="900"/>
        </a:spcAft>
        <a:buClr>
          <a:schemeClr val="tx1"/>
        </a:buClr>
        <a:buChar char="-"/>
        <a:defRPr>
          <a:solidFill>
            <a:schemeClr val="tx1"/>
          </a:solidFill>
          <a:latin typeface="+mn-lt"/>
        </a:defRPr>
      </a:lvl2pPr>
      <a:lvl3pPr marL="560388" indent="-177800" algn="l" rtl="0" eaLnBrk="0" fontAlgn="base" hangingPunct="0">
        <a:spcBef>
          <a:spcPct val="0"/>
        </a:spcBef>
        <a:spcAft>
          <a:spcPts val="900"/>
        </a:spcAft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561975" algn="l" rtl="0" eaLnBrk="0" fontAlgn="base" hangingPunct="0">
        <a:spcBef>
          <a:spcPct val="0"/>
        </a:spcBef>
        <a:spcAft>
          <a:spcPts val="900"/>
        </a:spcAft>
        <a:buSzPct val="75000"/>
        <a:buFont typeface="Wingdings" pitchFamily="2" charset="2"/>
        <a:defRPr>
          <a:solidFill>
            <a:schemeClr val="tx1"/>
          </a:solidFill>
          <a:latin typeface="+mn-lt"/>
        </a:defRPr>
      </a:lvl4pPr>
      <a:lvl5pPr marL="2284413" algn="l" rtl="0" eaLnBrk="0" fontAlgn="base" hangingPunct="0">
        <a:spcBef>
          <a:spcPct val="0"/>
        </a:spcBef>
        <a:spcAft>
          <a:spcPts val="900"/>
        </a:spcAft>
        <a:defRPr>
          <a:solidFill>
            <a:schemeClr val="tx1"/>
          </a:solidFill>
          <a:latin typeface="+mn-lt"/>
        </a:defRPr>
      </a:lvl5pPr>
      <a:lvl6pPr marL="2741613" algn="l" rtl="0" eaLnBrk="0" fontAlgn="base" hangingPunct="0">
        <a:spcBef>
          <a:spcPct val="0"/>
        </a:spcBef>
        <a:spcAft>
          <a:spcPts val="900"/>
        </a:spcAft>
        <a:defRPr>
          <a:solidFill>
            <a:schemeClr val="tx1"/>
          </a:solidFill>
          <a:latin typeface="+mn-lt"/>
        </a:defRPr>
      </a:lvl6pPr>
      <a:lvl7pPr marL="3198813" algn="l" rtl="0" eaLnBrk="0" fontAlgn="base" hangingPunct="0">
        <a:spcBef>
          <a:spcPct val="0"/>
        </a:spcBef>
        <a:spcAft>
          <a:spcPts val="900"/>
        </a:spcAft>
        <a:defRPr>
          <a:solidFill>
            <a:schemeClr val="tx1"/>
          </a:solidFill>
          <a:latin typeface="+mn-lt"/>
        </a:defRPr>
      </a:lvl7pPr>
      <a:lvl8pPr marL="3656013" algn="l" rtl="0" eaLnBrk="0" fontAlgn="base" hangingPunct="0">
        <a:spcBef>
          <a:spcPct val="0"/>
        </a:spcBef>
        <a:spcAft>
          <a:spcPts val="900"/>
        </a:spcAft>
        <a:defRPr>
          <a:solidFill>
            <a:schemeClr val="tx1"/>
          </a:solidFill>
          <a:latin typeface="+mn-lt"/>
        </a:defRPr>
      </a:lvl8pPr>
      <a:lvl9pPr marL="4113213" algn="l" rtl="0" eaLnBrk="0" fontAlgn="base" hangingPunct="0">
        <a:spcBef>
          <a:spcPct val="0"/>
        </a:spcBef>
        <a:spcAft>
          <a:spcPts val="90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oerg.draeger@bertelsmann-stiftung.de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62000" y="3352800"/>
            <a:ext cx="8382000" cy="738664"/>
          </a:xfrm>
        </p:spPr>
        <p:txBody>
          <a:bodyPr/>
          <a:lstStyle/>
          <a:p>
            <a:r>
              <a:rPr lang="de-DE" sz="2400" dirty="0" smtClean="0"/>
              <a:t>Managing Strategic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Organizational</a:t>
            </a:r>
            <a:r>
              <a:rPr lang="de-DE" sz="2400" dirty="0" smtClean="0"/>
              <a:t> Change</a:t>
            </a:r>
            <a:br>
              <a:rPr lang="de-DE" sz="2400" dirty="0" smtClean="0"/>
            </a:br>
            <a:r>
              <a:rPr lang="de-DE" dirty="0" err="1" smtClean="0"/>
              <a:t>as</a:t>
            </a:r>
            <a:r>
              <a:rPr lang="de-DE" dirty="0" smtClean="0"/>
              <a:t> a Top-Down </a:t>
            </a:r>
            <a:r>
              <a:rPr lang="de-DE" dirty="0" err="1" smtClean="0"/>
              <a:t>Process</a:t>
            </a:r>
            <a:r>
              <a:rPr lang="de-DE" sz="2400" dirty="0" smtClean="0"/>
              <a:t>  </a:t>
            </a:r>
          </a:p>
        </p:txBody>
      </p:sp>
      <p:sp>
        <p:nvSpPr>
          <p:cNvPr id="10243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741363" y="5397500"/>
            <a:ext cx="7658100" cy="1098550"/>
          </a:xfrm>
        </p:spPr>
        <p:txBody>
          <a:bodyPr/>
          <a:lstStyle/>
          <a:p>
            <a:r>
              <a:rPr lang="de-DE" dirty="0" smtClean="0"/>
              <a:t>Hertie School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Governance</a:t>
            </a:r>
            <a:endParaRPr lang="de-DE" dirty="0" smtClean="0"/>
          </a:p>
          <a:p>
            <a:r>
              <a:rPr lang="de-DE" dirty="0" err="1" smtClean="0"/>
              <a:t>Elective</a:t>
            </a:r>
            <a:r>
              <a:rPr lang="de-DE" dirty="0" smtClean="0"/>
              <a:t> – Sessions 6/7</a:t>
            </a:r>
          </a:p>
          <a:p>
            <a:r>
              <a:rPr lang="de-DE" dirty="0" smtClean="0"/>
              <a:t>Dr. Jörg Dräger</a:t>
            </a:r>
          </a:p>
          <a:p>
            <a:r>
              <a:rPr lang="de-DE" dirty="0" smtClean="0"/>
              <a:t>March 23</a:t>
            </a:r>
            <a:r>
              <a:rPr lang="de-DE" baseline="30000" dirty="0" smtClean="0"/>
              <a:t>rd</a:t>
            </a:r>
            <a:r>
              <a:rPr lang="de-DE" dirty="0" smtClean="0"/>
              <a:t>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077200" y="6686550"/>
            <a:ext cx="685800" cy="171450"/>
          </a:xfrm>
        </p:spPr>
        <p:txBody>
          <a:bodyPr/>
          <a:lstStyle/>
          <a:p>
            <a:r>
              <a:rPr lang="de-DE" smtClean="0"/>
              <a:t>Seite </a:t>
            </a:r>
            <a:fld id="{71447236-6F8B-474C-AE52-C5D3742BA1AA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81000" y="1752598"/>
            <a:ext cx="8153400" cy="4191000"/>
          </a:xfrm>
          <a:prstGeom prst="rect">
            <a:avLst/>
          </a:prstGeom>
        </p:spPr>
        <p:txBody>
          <a:bodyPr/>
          <a:lstStyle/>
          <a:p>
            <a:pPr marL="190500" indent="-190500" algn="l">
              <a:spcAft>
                <a:spcPts val="900"/>
              </a:spcAft>
              <a:buClr>
                <a:schemeClr val="hlink"/>
              </a:buClr>
              <a:defRPr/>
            </a:pPr>
            <a:r>
              <a:rPr lang="de-DE" kern="0" dirty="0" smtClean="0">
                <a:latin typeface="+mn-lt"/>
              </a:rPr>
              <a:t/>
            </a:r>
            <a:br>
              <a:rPr lang="de-DE" kern="0" dirty="0" smtClean="0">
                <a:latin typeface="+mn-lt"/>
              </a:rPr>
            </a:br>
            <a:endParaRPr lang="de-DE" kern="0" dirty="0" smtClean="0">
              <a:latin typeface="+mn-lt"/>
            </a:endParaRPr>
          </a:p>
        </p:txBody>
      </p:sp>
      <p:sp>
        <p:nvSpPr>
          <p:cNvPr id="7" name="Datumsplatzhalter 1"/>
          <p:cNvSpPr>
            <a:spLocks noGrp="1"/>
          </p:cNvSpPr>
          <p:nvPr>
            <p:ph type="dt" sz="half" idx="10"/>
          </p:nvPr>
        </p:nvSpPr>
        <p:spPr>
          <a:xfrm>
            <a:off x="6096000" y="6686550"/>
            <a:ext cx="1905000" cy="171450"/>
          </a:xfrm>
        </p:spPr>
        <p:txBody>
          <a:bodyPr/>
          <a:lstStyle/>
          <a:p>
            <a:r>
              <a:rPr lang="de-DE" smtClean="0"/>
              <a:t>23. März 2012</a:t>
            </a:r>
            <a:endParaRPr lang="de-DE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81000" y="2514598"/>
            <a:ext cx="8382000" cy="3429000"/>
          </a:xfrm>
          <a:prstGeom prst="rect">
            <a:avLst/>
          </a:prstGeom>
        </p:spPr>
        <p:txBody>
          <a:bodyPr/>
          <a:lstStyle/>
          <a:p>
            <a:pPr marL="190500" indent="-190500" algn="l">
              <a:spcAft>
                <a:spcPts val="900"/>
              </a:spcAft>
              <a:buClr>
                <a:schemeClr val="hlink"/>
              </a:buClr>
              <a:defRPr/>
            </a:pPr>
            <a:endParaRPr lang="de-DE" kern="0" dirty="0" smtClean="0">
              <a:latin typeface="+mn-lt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633249" y="1066800"/>
            <a:ext cx="8510751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ts val="2000"/>
              </a:lnSpc>
              <a:spcBef>
                <a:spcPts val="100"/>
              </a:spcBef>
            </a:pPr>
            <a:r>
              <a:rPr lang="en-US" altLang="de-DE" sz="2000" b="1" dirty="0" smtClean="0">
                <a:solidFill>
                  <a:schemeClr val="hlink"/>
                </a:solidFill>
              </a:rPr>
              <a:t>From ex-post to ex-ante use of the Guidelines – Example 2</a:t>
            </a:r>
            <a:endParaRPr lang="de-DE" altLang="de-DE" sz="2000" b="1" dirty="0">
              <a:solidFill>
                <a:schemeClr val="hlink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2057400" y="2706467"/>
            <a:ext cx="647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0500" indent="-190500" algn="l">
              <a:spcAft>
                <a:spcPts val="900"/>
              </a:spcAft>
              <a:buClr>
                <a:schemeClr val="hlink"/>
              </a:buClr>
              <a:defRPr/>
            </a:pPr>
            <a:r>
              <a:rPr lang="de-DE" kern="0" dirty="0" smtClean="0"/>
              <a:t>	</a:t>
            </a: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475904" y="1600200"/>
            <a:ext cx="4108396" cy="428460"/>
          </a:xfrm>
          <a:prstGeom prst="rect">
            <a:avLst/>
          </a:prstGeom>
          <a:solidFill>
            <a:schemeClr val="tx2"/>
          </a:solidFill>
          <a:ln w="63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72000" tIns="0" rIns="0" bIns="0" anchor="ctr"/>
          <a:lstStyle/>
          <a:p>
            <a:pPr algn="ctr">
              <a:defRPr/>
            </a:pPr>
            <a:r>
              <a:rPr lang="de-DE" sz="1800" b="1" dirty="0" smtClean="0"/>
              <a:t>Who?</a:t>
            </a:r>
            <a:endParaRPr lang="de-DE" sz="1800" b="1" dirty="0"/>
          </a:p>
        </p:txBody>
      </p:sp>
      <p:sp>
        <p:nvSpPr>
          <p:cNvPr id="28" name="Freeform 4"/>
          <p:cNvSpPr>
            <a:spLocks/>
          </p:cNvSpPr>
          <p:nvPr/>
        </p:nvSpPr>
        <p:spPr bwMode="auto">
          <a:xfrm>
            <a:off x="475904" y="2138836"/>
            <a:ext cx="4109955" cy="2489661"/>
          </a:xfrm>
          <a:custGeom>
            <a:avLst/>
            <a:gdLst>
              <a:gd name="T0" fmla="*/ 2638 w 2638"/>
              <a:gd name="T1" fmla="*/ 0 h 1627"/>
              <a:gd name="T2" fmla="*/ 0 w 2638"/>
              <a:gd name="T3" fmla="*/ 0 h 1627"/>
              <a:gd name="T4" fmla="*/ 0 w 2638"/>
              <a:gd name="T5" fmla="*/ 1627 h 1627"/>
              <a:gd name="T6" fmla="*/ 2638 w 2638"/>
              <a:gd name="T7" fmla="*/ 764 h 1627"/>
              <a:gd name="T8" fmla="*/ 2638 w 2638"/>
              <a:gd name="T9" fmla="*/ 0 h 16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38"/>
              <a:gd name="T16" fmla="*/ 0 h 1627"/>
              <a:gd name="T17" fmla="*/ 2638 w 2638"/>
              <a:gd name="T18" fmla="*/ 1627 h 16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38" h="1627">
                <a:moveTo>
                  <a:pt x="2638" y="0"/>
                </a:moveTo>
                <a:lnTo>
                  <a:pt x="0" y="0"/>
                </a:lnTo>
                <a:lnTo>
                  <a:pt x="0" y="1627"/>
                </a:lnTo>
                <a:lnTo>
                  <a:pt x="2638" y="764"/>
                </a:lnTo>
                <a:lnTo>
                  <a:pt x="2638" y="0"/>
                </a:lnTo>
                <a:close/>
              </a:path>
            </a:pathLst>
          </a:custGeom>
          <a:solidFill>
            <a:schemeClr val="bg1"/>
          </a:solidFill>
          <a:ln w="635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lIns="72000" tIns="0" rIns="0" bIns="0" anchor="ctr"/>
          <a:lstStyle/>
          <a:p>
            <a:endParaRPr lang="de-DE"/>
          </a:p>
        </p:txBody>
      </p:sp>
      <p:sp>
        <p:nvSpPr>
          <p:cNvPr id="29" name="Freeform 5"/>
          <p:cNvSpPr>
            <a:spLocks/>
          </p:cNvSpPr>
          <p:nvPr/>
        </p:nvSpPr>
        <p:spPr bwMode="auto">
          <a:xfrm>
            <a:off x="457201" y="3384431"/>
            <a:ext cx="8382001" cy="2622789"/>
          </a:xfrm>
          <a:custGeom>
            <a:avLst/>
            <a:gdLst>
              <a:gd name="T0" fmla="*/ 0 w 5368"/>
              <a:gd name="T1" fmla="*/ 887 h 994"/>
              <a:gd name="T2" fmla="*/ 0 w 5368"/>
              <a:gd name="T3" fmla="*/ 994 h 994"/>
              <a:gd name="T4" fmla="*/ 5367 w 5368"/>
              <a:gd name="T5" fmla="*/ 994 h 994"/>
              <a:gd name="T6" fmla="*/ 5368 w 5368"/>
              <a:gd name="T7" fmla="*/ 872 h 994"/>
              <a:gd name="T8" fmla="*/ 2696 w 5368"/>
              <a:gd name="T9" fmla="*/ 0 h 994"/>
              <a:gd name="T10" fmla="*/ 0 w 5368"/>
              <a:gd name="T11" fmla="*/ 887 h 99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368"/>
              <a:gd name="T19" fmla="*/ 0 h 994"/>
              <a:gd name="T20" fmla="*/ 5368 w 5368"/>
              <a:gd name="T21" fmla="*/ 994 h 994"/>
              <a:gd name="connsiteX0" fmla="*/ 0 w 10000"/>
              <a:gd name="connsiteY0" fmla="*/ 8924 h 16236"/>
              <a:gd name="connsiteX1" fmla="*/ 0 w 10000"/>
              <a:gd name="connsiteY1" fmla="*/ 16236 h 16236"/>
              <a:gd name="connsiteX2" fmla="*/ 9998 w 10000"/>
              <a:gd name="connsiteY2" fmla="*/ 10000 h 16236"/>
              <a:gd name="connsiteX3" fmla="*/ 10000 w 10000"/>
              <a:gd name="connsiteY3" fmla="*/ 8773 h 16236"/>
              <a:gd name="connsiteX4" fmla="*/ 5022 w 10000"/>
              <a:gd name="connsiteY4" fmla="*/ 0 h 16236"/>
              <a:gd name="connsiteX5" fmla="*/ 0 w 10000"/>
              <a:gd name="connsiteY5" fmla="*/ 8924 h 16236"/>
              <a:gd name="connsiteX0" fmla="*/ 0 w 10000"/>
              <a:gd name="connsiteY0" fmla="*/ 8924 h 16236"/>
              <a:gd name="connsiteX1" fmla="*/ 0 w 10000"/>
              <a:gd name="connsiteY1" fmla="*/ 16236 h 16236"/>
              <a:gd name="connsiteX2" fmla="*/ 9986 w 10000"/>
              <a:gd name="connsiteY2" fmla="*/ 16110 h 16236"/>
              <a:gd name="connsiteX3" fmla="*/ 10000 w 10000"/>
              <a:gd name="connsiteY3" fmla="*/ 8773 h 16236"/>
              <a:gd name="connsiteX4" fmla="*/ 5022 w 10000"/>
              <a:gd name="connsiteY4" fmla="*/ 0 h 16236"/>
              <a:gd name="connsiteX5" fmla="*/ 0 w 10000"/>
              <a:gd name="connsiteY5" fmla="*/ 8924 h 16236"/>
              <a:gd name="connsiteX0" fmla="*/ 23 w 10023"/>
              <a:gd name="connsiteY0" fmla="*/ 8924 h 17244"/>
              <a:gd name="connsiteX1" fmla="*/ 0 w 10023"/>
              <a:gd name="connsiteY1" fmla="*/ 17244 h 17244"/>
              <a:gd name="connsiteX2" fmla="*/ 10009 w 10023"/>
              <a:gd name="connsiteY2" fmla="*/ 16110 h 17244"/>
              <a:gd name="connsiteX3" fmla="*/ 10023 w 10023"/>
              <a:gd name="connsiteY3" fmla="*/ 8773 h 17244"/>
              <a:gd name="connsiteX4" fmla="*/ 5045 w 10023"/>
              <a:gd name="connsiteY4" fmla="*/ 0 h 17244"/>
              <a:gd name="connsiteX5" fmla="*/ 23 w 10023"/>
              <a:gd name="connsiteY5" fmla="*/ 8924 h 17244"/>
              <a:gd name="connsiteX0" fmla="*/ 23 w 10023"/>
              <a:gd name="connsiteY0" fmla="*/ 8924 h 17244"/>
              <a:gd name="connsiteX1" fmla="*/ 0 w 10023"/>
              <a:gd name="connsiteY1" fmla="*/ 17244 h 17244"/>
              <a:gd name="connsiteX2" fmla="*/ 9997 w 10023"/>
              <a:gd name="connsiteY2" fmla="*/ 17244 h 17244"/>
              <a:gd name="connsiteX3" fmla="*/ 10023 w 10023"/>
              <a:gd name="connsiteY3" fmla="*/ 8773 h 17244"/>
              <a:gd name="connsiteX4" fmla="*/ 5045 w 10023"/>
              <a:gd name="connsiteY4" fmla="*/ 0 h 17244"/>
              <a:gd name="connsiteX5" fmla="*/ 23 w 10023"/>
              <a:gd name="connsiteY5" fmla="*/ 8924 h 17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23" h="17244">
                <a:moveTo>
                  <a:pt x="23" y="8924"/>
                </a:moveTo>
                <a:cubicBezTo>
                  <a:pt x="15" y="11697"/>
                  <a:pt x="8" y="14471"/>
                  <a:pt x="0" y="17244"/>
                </a:cubicBezTo>
                <a:lnTo>
                  <a:pt x="9997" y="17244"/>
                </a:lnTo>
                <a:cubicBezTo>
                  <a:pt x="9998" y="16835"/>
                  <a:pt x="10022" y="9182"/>
                  <a:pt x="10023" y="8773"/>
                </a:cubicBezTo>
                <a:lnTo>
                  <a:pt x="5045" y="0"/>
                </a:lnTo>
                <a:lnTo>
                  <a:pt x="23" y="8924"/>
                </a:lnTo>
                <a:close/>
              </a:path>
            </a:pathLst>
          </a:custGeom>
          <a:solidFill>
            <a:schemeClr val="bg1"/>
          </a:solidFill>
          <a:ln w="635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lIns="72000" tIns="0" rIns="0" bIns="0" anchor="ctr"/>
          <a:lstStyle/>
          <a:p>
            <a:endParaRPr lang="de-DE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 flipH="1">
            <a:off x="4729247" y="1600200"/>
            <a:ext cx="4108396" cy="428460"/>
          </a:xfrm>
          <a:prstGeom prst="rect">
            <a:avLst/>
          </a:prstGeom>
          <a:solidFill>
            <a:schemeClr val="tx2"/>
          </a:solidFill>
          <a:ln w="63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72000" tIns="0" rIns="0" bIns="0" anchor="ctr"/>
          <a:lstStyle/>
          <a:p>
            <a:pPr algn="ctr">
              <a:defRPr/>
            </a:pPr>
            <a:r>
              <a:rPr lang="de-DE" sz="1800" b="1" dirty="0" err="1" smtClean="0"/>
              <a:t>What</a:t>
            </a:r>
            <a:r>
              <a:rPr lang="de-DE" sz="1800" b="1" dirty="0" smtClean="0"/>
              <a:t>?</a:t>
            </a:r>
            <a:endParaRPr lang="de-DE" sz="1800" b="1" dirty="0"/>
          </a:p>
        </p:txBody>
      </p:sp>
      <p:sp>
        <p:nvSpPr>
          <p:cNvPr id="31" name="Freeform 8"/>
          <p:cNvSpPr>
            <a:spLocks/>
          </p:cNvSpPr>
          <p:nvPr/>
        </p:nvSpPr>
        <p:spPr bwMode="auto">
          <a:xfrm flipH="1">
            <a:off x="4727689" y="2138836"/>
            <a:ext cx="4109955" cy="2489661"/>
          </a:xfrm>
          <a:custGeom>
            <a:avLst/>
            <a:gdLst>
              <a:gd name="T0" fmla="*/ 2638 w 2638"/>
              <a:gd name="T1" fmla="*/ 0 h 1627"/>
              <a:gd name="T2" fmla="*/ 0 w 2638"/>
              <a:gd name="T3" fmla="*/ 0 h 1627"/>
              <a:gd name="T4" fmla="*/ 0 w 2638"/>
              <a:gd name="T5" fmla="*/ 1627 h 1627"/>
              <a:gd name="T6" fmla="*/ 2638 w 2638"/>
              <a:gd name="T7" fmla="*/ 764 h 1627"/>
              <a:gd name="T8" fmla="*/ 2638 w 2638"/>
              <a:gd name="T9" fmla="*/ 0 h 16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38"/>
              <a:gd name="T16" fmla="*/ 0 h 1627"/>
              <a:gd name="T17" fmla="*/ 2638 w 2638"/>
              <a:gd name="T18" fmla="*/ 1627 h 16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38" h="1627">
                <a:moveTo>
                  <a:pt x="2638" y="0"/>
                </a:moveTo>
                <a:lnTo>
                  <a:pt x="0" y="0"/>
                </a:lnTo>
                <a:lnTo>
                  <a:pt x="0" y="1627"/>
                </a:lnTo>
                <a:lnTo>
                  <a:pt x="2638" y="764"/>
                </a:lnTo>
                <a:lnTo>
                  <a:pt x="2638" y="0"/>
                </a:lnTo>
                <a:close/>
              </a:path>
            </a:pathLst>
          </a:custGeom>
          <a:solidFill>
            <a:schemeClr val="bg1"/>
          </a:solidFill>
          <a:ln w="635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lIns="72000" tIns="0" rIns="0" bIns="0" anchor="ctr"/>
          <a:lstStyle/>
          <a:p>
            <a:endParaRPr lang="de-DE"/>
          </a:p>
        </p:txBody>
      </p:sp>
      <p:sp>
        <p:nvSpPr>
          <p:cNvPr id="32" name="Rectangle 10"/>
          <p:cNvSpPr>
            <a:spLocks noChangeArrowheads="1"/>
          </p:cNvSpPr>
          <p:nvPr/>
        </p:nvSpPr>
        <p:spPr bwMode="auto">
          <a:xfrm>
            <a:off x="466552" y="6096000"/>
            <a:ext cx="8355505" cy="428460"/>
          </a:xfrm>
          <a:prstGeom prst="rect">
            <a:avLst/>
          </a:prstGeom>
          <a:solidFill>
            <a:schemeClr val="tx2"/>
          </a:solidFill>
          <a:ln w="63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72000" tIns="0" rIns="0" bIns="0" anchor="ctr"/>
          <a:lstStyle/>
          <a:p>
            <a:pPr algn="ctr">
              <a:defRPr/>
            </a:pPr>
            <a:r>
              <a:rPr lang="de-DE" sz="1800" b="1" dirty="0" err="1" smtClean="0"/>
              <a:t>How</a:t>
            </a:r>
            <a:r>
              <a:rPr lang="de-DE" sz="1800" b="1" dirty="0" smtClean="0"/>
              <a:t>?</a:t>
            </a:r>
            <a:endParaRPr lang="de-DE" sz="1800" b="1" dirty="0"/>
          </a:p>
        </p:txBody>
      </p:sp>
      <p:sp>
        <p:nvSpPr>
          <p:cNvPr id="33" name="Rectangle 11"/>
          <p:cNvSpPr>
            <a:spLocks noChangeArrowheads="1"/>
          </p:cNvSpPr>
          <p:nvPr/>
        </p:nvSpPr>
        <p:spPr bwMode="auto">
          <a:xfrm>
            <a:off x="3602400" y="3151839"/>
            <a:ext cx="2068225" cy="1039016"/>
          </a:xfrm>
          <a:prstGeom prst="rect">
            <a:avLst/>
          </a:prstGeom>
          <a:solidFill>
            <a:schemeClr val="tx2"/>
          </a:solidFill>
          <a:ln w="63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72000" tIns="0" rIns="0" bIns="0" anchor="ctr"/>
          <a:lstStyle/>
          <a:p>
            <a:pPr algn="ctr">
              <a:defRPr/>
            </a:pPr>
            <a:r>
              <a:rPr lang="de-DE" b="1" dirty="0" err="1" smtClean="0"/>
              <a:t>Guidelines</a:t>
            </a:r>
            <a:endParaRPr lang="de-DE" b="1" dirty="0" smtClean="0"/>
          </a:p>
          <a:p>
            <a:pPr>
              <a:defRPr/>
            </a:pPr>
            <a:r>
              <a:rPr lang="de-DE" b="1" dirty="0" smtClean="0"/>
              <a:t> - </a:t>
            </a:r>
            <a:r>
              <a:rPr lang="de-DE" b="1" dirty="0" err="1" smtClean="0"/>
              <a:t>standalone</a:t>
            </a:r>
            <a:r>
              <a:rPr lang="de-DE" b="1" dirty="0" smtClean="0"/>
              <a:t> -</a:t>
            </a:r>
            <a:r>
              <a:rPr lang="de-DE" sz="1400" b="1" dirty="0" smtClean="0"/>
              <a:t> </a:t>
            </a:r>
          </a:p>
        </p:txBody>
      </p:sp>
      <p:sp>
        <p:nvSpPr>
          <p:cNvPr id="24" name="Rechteck 23"/>
          <p:cNvSpPr/>
          <p:nvPr/>
        </p:nvSpPr>
        <p:spPr>
          <a:xfrm>
            <a:off x="457200" y="2319911"/>
            <a:ext cx="335946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0500" indent="-190500">
              <a:spcAft>
                <a:spcPts val="900"/>
              </a:spcAft>
              <a:buClr>
                <a:schemeClr val="hlink"/>
              </a:buClr>
              <a:defRPr/>
            </a:pPr>
            <a:r>
              <a:rPr lang="de-DE" kern="0" dirty="0" smtClean="0"/>
              <a:t>	</a:t>
            </a:r>
            <a:r>
              <a:rPr lang="de-DE" sz="1600" kern="0" dirty="0" smtClean="0"/>
              <a:t> </a:t>
            </a:r>
            <a:r>
              <a:rPr lang="de-DE" b="1" kern="0" dirty="0" err="1" smtClean="0"/>
              <a:t>Local</a:t>
            </a:r>
            <a:r>
              <a:rPr lang="de-DE" b="1" kern="0" dirty="0" smtClean="0"/>
              <a:t> </a:t>
            </a:r>
            <a:r>
              <a:rPr lang="de-DE" b="1" kern="0" dirty="0" err="1" smtClean="0"/>
              <a:t>chapter</a:t>
            </a:r>
            <a:r>
              <a:rPr lang="de-DE" b="1" kern="0" dirty="0" smtClean="0"/>
              <a:t> </a:t>
            </a:r>
            <a:r>
              <a:rPr lang="de-DE" b="1" kern="0" dirty="0" err="1" smtClean="0"/>
              <a:t>of</a:t>
            </a:r>
            <a:r>
              <a:rPr lang="de-DE" b="1" kern="0" dirty="0" smtClean="0"/>
              <a:t> a German </a:t>
            </a:r>
            <a:r>
              <a:rPr lang="de-DE" b="1" kern="0" dirty="0" err="1" smtClean="0"/>
              <a:t>nationwide</a:t>
            </a:r>
            <a:r>
              <a:rPr lang="de-DE" b="1" kern="0" dirty="0" smtClean="0"/>
              <a:t> NPO</a:t>
            </a:r>
            <a:r>
              <a:rPr lang="de-DE" kern="0" dirty="0" smtClean="0"/>
              <a:t> – </a:t>
            </a:r>
            <a:br>
              <a:rPr lang="de-DE" kern="0" dirty="0" smtClean="0"/>
            </a:br>
            <a:r>
              <a:rPr lang="de-DE" kern="0" dirty="0" err="1" smtClean="0"/>
              <a:t>core</a:t>
            </a:r>
            <a:r>
              <a:rPr lang="de-DE" kern="0" dirty="0" smtClean="0"/>
              <a:t> </a:t>
            </a:r>
            <a:r>
              <a:rPr lang="de-DE" kern="0" dirty="0" err="1" smtClean="0"/>
              <a:t>strategic</a:t>
            </a:r>
            <a:r>
              <a:rPr lang="de-DE" kern="0" dirty="0" smtClean="0"/>
              <a:t> </a:t>
            </a:r>
            <a:r>
              <a:rPr lang="de-DE" kern="0" dirty="0" err="1" smtClean="0"/>
              <a:t>group</a:t>
            </a:r>
            <a:r>
              <a:rPr lang="de-DE" kern="0" dirty="0" smtClean="0"/>
              <a:t> </a:t>
            </a:r>
            <a:r>
              <a:rPr lang="de-DE" kern="0" dirty="0" err="1" smtClean="0"/>
              <a:t>of</a:t>
            </a:r>
            <a:r>
              <a:rPr lang="de-DE" kern="0" dirty="0" smtClean="0"/>
              <a:t> </a:t>
            </a:r>
            <a:r>
              <a:rPr lang="de-DE" kern="0" dirty="0" err="1" smtClean="0"/>
              <a:t>five</a:t>
            </a:r>
            <a:r>
              <a:rPr lang="de-DE" kern="0" dirty="0" smtClean="0"/>
              <a:t> </a:t>
            </a:r>
            <a:r>
              <a:rPr lang="de-DE" kern="0" dirty="0" err="1" smtClean="0"/>
              <a:t>persons</a:t>
            </a:r>
            <a:r>
              <a:rPr lang="de-DE" kern="0" dirty="0" smtClean="0"/>
              <a:t> + </a:t>
            </a:r>
            <a:r>
              <a:rPr lang="de-DE" kern="0" dirty="0" err="1" smtClean="0"/>
              <a:t>external</a:t>
            </a:r>
            <a:r>
              <a:rPr lang="de-DE" kern="0" dirty="0" smtClean="0"/>
              <a:t> </a:t>
            </a:r>
            <a:r>
              <a:rPr lang="de-DE" kern="0" dirty="0" err="1" smtClean="0"/>
              <a:t>moderator</a:t>
            </a:r>
            <a:r>
              <a:rPr lang="de-DE" kern="0" dirty="0" smtClean="0"/>
              <a:t> </a:t>
            </a:r>
            <a:endParaRPr lang="de-DE" kern="0" dirty="0"/>
          </a:p>
        </p:txBody>
      </p:sp>
      <p:sp>
        <p:nvSpPr>
          <p:cNvPr id="25" name="Rechteck 24"/>
          <p:cNvSpPr/>
          <p:nvPr/>
        </p:nvSpPr>
        <p:spPr>
          <a:xfrm>
            <a:off x="5787787" y="2427449"/>
            <a:ext cx="26704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kern="0" dirty="0" err="1" smtClean="0"/>
              <a:t>Developments</a:t>
            </a:r>
            <a:r>
              <a:rPr lang="de-DE" b="1" kern="0" dirty="0" smtClean="0"/>
              <a:t> </a:t>
            </a:r>
            <a:r>
              <a:rPr lang="de-DE" b="1" kern="0" dirty="0" err="1" smtClean="0"/>
              <a:t>of</a:t>
            </a:r>
            <a:r>
              <a:rPr lang="de-DE" b="1" kern="0" dirty="0" smtClean="0"/>
              <a:t> </a:t>
            </a:r>
            <a:r>
              <a:rPr lang="de-DE" b="1" kern="0" dirty="0" err="1" smtClean="0"/>
              <a:t>aims</a:t>
            </a:r>
            <a:r>
              <a:rPr lang="de-DE" b="1" kern="0" dirty="0" smtClean="0"/>
              <a:t> </a:t>
            </a:r>
            <a:r>
              <a:rPr lang="de-DE" b="1" kern="0" dirty="0" err="1" smtClean="0"/>
              <a:t>and</a:t>
            </a:r>
            <a:r>
              <a:rPr lang="de-DE" b="1" kern="0" dirty="0" smtClean="0"/>
              <a:t> </a:t>
            </a:r>
            <a:r>
              <a:rPr lang="de-DE" b="1" kern="0" dirty="0" err="1" smtClean="0"/>
              <a:t>strategic</a:t>
            </a:r>
            <a:r>
              <a:rPr lang="de-DE" b="1" kern="0" dirty="0" smtClean="0"/>
              <a:t> </a:t>
            </a:r>
            <a:r>
              <a:rPr lang="de-DE" b="1" kern="0" dirty="0" err="1" smtClean="0"/>
              <a:t>goals</a:t>
            </a:r>
            <a:r>
              <a:rPr lang="de-DE" b="1" kern="0" dirty="0" smtClean="0"/>
              <a:t> </a:t>
            </a:r>
            <a:r>
              <a:rPr lang="de-DE" kern="0" dirty="0" err="1" smtClean="0"/>
              <a:t>for</a:t>
            </a:r>
            <a:r>
              <a:rPr lang="de-DE" kern="0" dirty="0" smtClean="0"/>
              <a:t> </a:t>
            </a:r>
            <a:r>
              <a:rPr lang="de-DE" kern="0" dirty="0" err="1" smtClean="0"/>
              <a:t>the</a:t>
            </a:r>
            <a:r>
              <a:rPr lang="de-DE" kern="0" dirty="0" smtClean="0"/>
              <a:t> medium </a:t>
            </a:r>
            <a:r>
              <a:rPr lang="de-DE" kern="0" dirty="0" err="1" smtClean="0"/>
              <a:t>to</a:t>
            </a:r>
            <a:r>
              <a:rPr lang="de-DE" kern="0" dirty="0" smtClean="0"/>
              <a:t> </a:t>
            </a:r>
            <a:r>
              <a:rPr lang="de-DE" kern="0" dirty="0" err="1" smtClean="0"/>
              <a:t>long-term</a:t>
            </a:r>
            <a:r>
              <a:rPr lang="de-DE" kern="0" dirty="0" smtClean="0"/>
              <a:t> </a:t>
            </a:r>
            <a:r>
              <a:rPr lang="de-DE" kern="0" dirty="0" err="1" smtClean="0"/>
              <a:t>future</a:t>
            </a:r>
            <a:endParaRPr lang="de-DE" dirty="0"/>
          </a:p>
        </p:txBody>
      </p:sp>
      <p:sp>
        <p:nvSpPr>
          <p:cNvPr id="26" name="Rechteck 25"/>
          <p:cNvSpPr/>
          <p:nvPr/>
        </p:nvSpPr>
        <p:spPr>
          <a:xfrm>
            <a:off x="1201991" y="4254801"/>
            <a:ext cx="7180009" cy="2069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l">
              <a:spcAft>
                <a:spcPts val="900"/>
              </a:spcAft>
              <a:buClr>
                <a:schemeClr val="hlink"/>
              </a:buClr>
              <a:buFont typeface="+mj-lt"/>
              <a:buAutoNum type="arabicParenBoth"/>
              <a:defRPr/>
            </a:pPr>
            <a:r>
              <a:rPr lang="de-DE" sz="1600" kern="0" dirty="0" smtClean="0"/>
              <a:t> </a:t>
            </a:r>
            <a:r>
              <a:rPr lang="de-DE" kern="0" dirty="0" smtClean="0"/>
              <a:t>Instrument </a:t>
            </a:r>
            <a:r>
              <a:rPr lang="de-DE" kern="0" dirty="0" err="1" smtClean="0"/>
              <a:t>for</a:t>
            </a:r>
            <a:r>
              <a:rPr lang="de-DE" kern="0" dirty="0" smtClean="0"/>
              <a:t> </a:t>
            </a:r>
            <a:r>
              <a:rPr lang="de-DE" b="1" kern="0" dirty="0" err="1" smtClean="0"/>
              <a:t>status</a:t>
            </a:r>
            <a:r>
              <a:rPr lang="de-DE" b="1" kern="0" dirty="0" smtClean="0"/>
              <a:t> quo </a:t>
            </a:r>
            <a:r>
              <a:rPr lang="de-DE" b="1" kern="0" dirty="0" err="1" smtClean="0"/>
              <a:t>analysis</a:t>
            </a:r>
            <a:endParaRPr lang="de-DE" b="1" kern="0" dirty="0" smtClean="0"/>
          </a:p>
          <a:p>
            <a:pPr marL="800100" lvl="1" indent="-342900" algn="l">
              <a:spcAft>
                <a:spcPts val="900"/>
              </a:spcAft>
              <a:buClr>
                <a:schemeClr val="hlink"/>
              </a:buClr>
              <a:buFont typeface="+mj-lt"/>
              <a:buAutoNum type="arabicParenBoth"/>
              <a:defRPr/>
            </a:pPr>
            <a:r>
              <a:rPr lang="de-DE" kern="0" dirty="0" smtClean="0"/>
              <a:t> </a:t>
            </a:r>
            <a:r>
              <a:rPr lang="de-DE" b="1" kern="0" dirty="0" smtClean="0"/>
              <a:t>Strategic </a:t>
            </a:r>
            <a:r>
              <a:rPr lang="de-DE" b="1" kern="0" dirty="0" err="1" smtClean="0"/>
              <a:t>planning</a:t>
            </a:r>
            <a:r>
              <a:rPr lang="de-DE" b="1" kern="0" dirty="0" smtClean="0"/>
              <a:t> </a:t>
            </a:r>
            <a:r>
              <a:rPr lang="de-DE" kern="0" dirty="0" err="1" smtClean="0"/>
              <a:t>for</a:t>
            </a:r>
            <a:r>
              <a:rPr lang="de-DE" kern="0" dirty="0" smtClean="0"/>
              <a:t> </a:t>
            </a:r>
            <a:r>
              <a:rPr lang="de-DE" kern="0" dirty="0" err="1" smtClean="0"/>
              <a:t>the</a:t>
            </a:r>
            <a:r>
              <a:rPr lang="de-DE" kern="0" dirty="0" smtClean="0"/>
              <a:t> </a:t>
            </a:r>
            <a:r>
              <a:rPr lang="de-DE" kern="0" dirty="0" err="1" smtClean="0"/>
              <a:t>next</a:t>
            </a:r>
            <a:r>
              <a:rPr lang="de-DE" kern="0" dirty="0" smtClean="0"/>
              <a:t> 10 </a:t>
            </a:r>
            <a:r>
              <a:rPr lang="de-DE" kern="0" dirty="0" err="1" smtClean="0"/>
              <a:t>years</a:t>
            </a:r>
            <a:r>
              <a:rPr lang="de-DE" kern="0" dirty="0" smtClean="0"/>
              <a:t> </a:t>
            </a:r>
          </a:p>
          <a:p>
            <a:pPr marL="800100" lvl="1" indent="-342900" algn="l">
              <a:spcAft>
                <a:spcPts val="900"/>
              </a:spcAft>
              <a:buClr>
                <a:schemeClr val="hlink"/>
              </a:buClr>
              <a:buFont typeface="+mj-lt"/>
              <a:buAutoNum type="arabicParenBoth"/>
              <a:defRPr/>
            </a:pPr>
            <a:r>
              <a:rPr lang="de-DE" kern="0" dirty="0" smtClean="0"/>
              <a:t> </a:t>
            </a:r>
            <a:r>
              <a:rPr lang="de-DE" b="1" kern="0" dirty="0" err="1" smtClean="0"/>
              <a:t>Adjustments</a:t>
            </a:r>
            <a:r>
              <a:rPr lang="de-DE" b="1" kern="0" dirty="0" smtClean="0"/>
              <a:t> </a:t>
            </a:r>
            <a:r>
              <a:rPr lang="de-DE" b="1" kern="0" dirty="0" err="1" smtClean="0"/>
              <a:t>to</a:t>
            </a:r>
            <a:r>
              <a:rPr lang="de-DE" b="1" kern="0" dirty="0" smtClean="0"/>
              <a:t> </a:t>
            </a:r>
            <a:r>
              <a:rPr lang="de-DE" b="1" kern="0" dirty="0" err="1" smtClean="0"/>
              <a:t>the</a:t>
            </a:r>
            <a:r>
              <a:rPr lang="de-DE" b="1" kern="0" dirty="0" smtClean="0"/>
              <a:t> organisational </a:t>
            </a:r>
            <a:r>
              <a:rPr lang="de-DE" b="1" kern="0" dirty="0" err="1" smtClean="0"/>
              <a:t>structure</a:t>
            </a:r>
            <a:r>
              <a:rPr lang="de-DE" b="1" kern="0" dirty="0" smtClean="0"/>
              <a:t> </a:t>
            </a:r>
            <a:r>
              <a:rPr lang="de-DE" kern="0" dirty="0" smtClean="0"/>
              <a:t>in order </a:t>
            </a:r>
            <a:br>
              <a:rPr lang="de-DE" kern="0" dirty="0" smtClean="0"/>
            </a:br>
            <a:r>
              <a:rPr lang="de-DE" kern="0" dirty="0" smtClean="0"/>
              <a:t> </a:t>
            </a:r>
            <a:r>
              <a:rPr lang="de-DE" kern="0" dirty="0" err="1" smtClean="0"/>
              <a:t>to</a:t>
            </a:r>
            <a:r>
              <a:rPr lang="de-DE" kern="0" dirty="0" smtClean="0"/>
              <a:t> </a:t>
            </a:r>
            <a:r>
              <a:rPr lang="de-DE" kern="0" dirty="0" err="1" smtClean="0"/>
              <a:t>reach</a:t>
            </a:r>
            <a:r>
              <a:rPr lang="de-DE" kern="0" dirty="0" smtClean="0"/>
              <a:t> </a:t>
            </a:r>
            <a:r>
              <a:rPr lang="de-DE" kern="0" dirty="0" err="1" smtClean="0"/>
              <a:t>the</a:t>
            </a:r>
            <a:r>
              <a:rPr lang="de-DE" kern="0" dirty="0" smtClean="0"/>
              <a:t> </a:t>
            </a:r>
            <a:r>
              <a:rPr lang="de-DE" kern="0" dirty="0" err="1" smtClean="0"/>
              <a:t>goals</a:t>
            </a:r>
            <a:r>
              <a:rPr lang="de-DE" kern="0" dirty="0" smtClean="0"/>
              <a:t> </a:t>
            </a:r>
            <a:r>
              <a:rPr lang="de-DE" kern="0" dirty="0" err="1" smtClean="0"/>
              <a:t>more</a:t>
            </a:r>
            <a:r>
              <a:rPr lang="de-DE" kern="0" dirty="0" smtClean="0"/>
              <a:t> </a:t>
            </a:r>
            <a:r>
              <a:rPr lang="de-DE" kern="0" dirty="0" err="1" smtClean="0"/>
              <a:t>efficiently</a:t>
            </a:r>
            <a:r>
              <a:rPr lang="de-DE" kern="0" dirty="0" smtClean="0"/>
              <a:t> </a:t>
            </a:r>
            <a:r>
              <a:rPr lang="de-DE" kern="0" dirty="0" err="1" smtClean="0"/>
              <a:t>and</a:t>
            </a:r>
            <a:r>
              <a:rPr lang="de-DE" kern="0" dirty="0" smtClean="0"/>
              <a:t> </a:t>
            </a:r>
            <a:r>
              <a:rPr lang="de-DE" kern="0" dirty="0" err="1" smtClean="0"/>
              <a:t>effectively</a:t>
            </a:r>
            <a:r>
              <a:rPr lang="de-DE" kern="0" dirty="0" smtClean="0"/>
              <a:t> </a:t>
            </a:r>
          </a:p>
          <a:p>
            <a:pPr marL="800100" lvl="1" indent="-342900" algn="l">
              <a:spcAft>
                <a:spcPts val="900"/>
              </a:spcAft>
              <a:buClr>
                <a:schemeClr val="hlink"/>
              </a:buClr>
              <a:buFont typeface="+mj-lt"/>
              <a:buAutoNum type="arabicParenBoth"/>
              <a:defRPr/>
            </a:pPr>
            <a:r>
              <a:rPr lang="de-DE" kern="0" dirty="0" smtClean="0"/>
              <a:t> Instrument </a:t>
            </a:r>
            <a:r>
              <a:rPr lang="de-DE" kern="0" dirty="0" err="1" smtClean="0"/>
              <a:t>to</a:t>
            </a:r>
            <a:r>
              <a:rPr lang="de-DE" kern="0" dirty="0" smtClean="0"/>
              <a:t> </a:t>
            </a:r>
            <a:r>
              <a:rPr lang="de-DE" b="1" kern="0" dirty="0" err="1" smtClean="0"/>
              <a:t>improve</a:t>
            </a:r>
            <a:r>
              <a:rPr lang="de-DE" b="1" kern="0" dirty="0" smtClean="0"/>
              <a:t> </a:t>
            </a:r>
            <a:r>
              <a:rPr lang="de-DE" b="1" kern="0" dirty="0" err="1" smtClean="0"/>
              <a:t>performance</a:t>
            </a:r>
            <a:r>
              <a:rPr lang="de-DE" b="1" kern="0" dirty="0" smtClean="0"/>
              <a:t> </a:t>
            </a:r>
            <a:r>
              <a:rPr lang="de-DE" b="1" kern="0" dirty="0" err="1" smtClean="0"/>
              <a:t>management</a:t>
            </a:r>
            <a:r>
              <a:rPr lang="de-DE" sz="1600" i="1" kern="0" dirty="0"/>
              <a:t/>
            </a:r>
            <a:br>
              <a:rPr lang="de-DE" sz="1600" i="1" kern="0" dirty="0"/>
            </a:br>
            <a:endParaRPr lang="de-DE" sz="1600" i="1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24" grpId="0"/>
      <p:bldP spid="25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077200" y="6686550"/>
            <a:ext cx="685800" cy="171450"/>
          </a:xfrm>
        </p:spPr>
        <p:txBody>
          <a:bodyPr/>
          <a:lstStyle/>
          <a:p>
            <a:r>
              <a:rPr lang="de-DE" smtClean="0"/>
              <a:t>Seite </a:t>
            </a:r>
            <a:fld id="{71447236-6F8B-474C-AE52-C5D3742BA1AA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33249" y="1066800"/>
            <a:ext cx="8510751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ts val="2000"/>
              </a:lnSpc>
              <a:spcBef>
                <a:spcPts val="100"/>
              </a:spcBef>
            </a:pPr>
            <a:r>
              <a:rPr lang="en-US" altLang="de-DE" sz="2000" b="1" dirty="0" smtClean="0">
                <a:solidFill>
                  <a:schemeClr val="hlink"/>
                </a:solidFill>
              </a:rPr>
              <a:t>The Guidelines for Strategic Policy Reform – </a:t>
            </a:r>
            <a:br>
              <a:rPr lang="en-US" altLang="de-DE" sz="2000" b="1" dirty="0" smtClean="0">
                <a:solidFill>
                  <a:schemeClr val="hlink"/>
                </a:solidFill>
              </a:rPr>
            </a:br>
            <a:r>
              <a:rPr lang="en-US" altLang="de-DE" sz="2000" b="1" dirty="0" err="1" smtClean="0">
                <a:solidFill>
                  <a:schemeClr val="hlink"/>
                </a:solidFill>
              </a:rPr>
              <a:t>Learnings</a:t>
            </a:r>
            <a:r>
              <a:rPr lang="en-US" altLang="de-DE" sz="2000" b="1" dirty="0" smtClean="0">
                <a:solidFill>
                  <a:schemeClr val="hlink"/>
                </a:solidFill>
              </a:rPr>
              <a:t> and success factors for their use in practice </a:t>
            </a:r>
            <a:endParaRPr lang="de-DE" altLang="de-DE" sz="2000" b="1" dirty="0">
              <a:solidFill>
                <a:schemeClr val="hlink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81000" y="1828800"/>
            <a:ext cx="8382000" cy="4191000"/>
          </a:xfrm>
          <a:prstGeom prst="rect">
            <a:avLst/>
          </a:prstGeom>
        </p:spPr>
        <p:txBody>
          <a:bodyPr/>
          <a:lstStyle/>
          <a:p>
            <a:pPr marL="190500" indent="-190500" algn="l">
              <a:spcAft>
                <a:spcPts val="900"/>
              </a:spcAft>
              <a:buClr>
                <a:schemeClr val="hlink"/>
              </a:buClr>
              <a:defRPr/>
            </a:pPr>
            <a:r>
              <a:rPr lang="de-DE" kern="0" dirty="0" smtClean="0">
                <a:latin typeface="+mn-lt"/>
              </a:rPr>
              <a:t/>
            </a:r>
            <a:br>
              <a:rPr lang="de-DE" kern="0" dirty="0" smtClean="0">
                <a:latin typeface="+mn-lt"/>
              </a:rPr>
            </a:br>
            <a:endParaRPr lang="de-DE" kern="0" dirty="0" smtClean="0">
              <a:latin typeface="+mn-lt"/>
            </a:endParaRPr>
          </a:p>
        </p:txBody>
      </p:sp>
      <p:sp>
        <p:nvSpPr>
          <p:cNvPr id="7" name="Datumsplatzhalter 1"/>
          <p:cNvSpPr>
            <a:spLocks noGrp="1"/>
          </p:cNvSpPr>
          <p:nvPr>
            <p:ph type="dt" sz="half" idx="10"/>
          </p:nvPr>
        </p:nvSpPr>
        <p:spPr>
          <a:xfrm>
            <a:off x="6096000" y="6686550"/>
            <a:ext cx="1905000" cy="171450"/>
          </a:xfrm>
        </p:spPr>
        <p:txBody>
          <a:bodyPr/>
          <a:lstStyle/>
          <a:p>
            <a:r>
              <a:rPr lang="de-DE" smtClean="0"/>
              <a:t>23. März 2012</a:t>
            </a:r>
            <a:endParaRPr lang="de-DE"/>
          </a:p>
        </p:txBody>
      </p:sp>
      <p:grpSp>
        <p:nvGrpSpPr>
          <p:cNvPr id="11" name="Gruppieren 10"/>
          <p:cNvGrpSpPr/>
          <p:nvPr/>
        </p:nvGrpSpPr>
        <p:grpSpPr>
          <a:xfrm>
            <a:off x="457200" y="2057400"/>
            <a:ext cx="3581400" cy="1371600"/>
            <a:chOff x="685800" y="2286000"/>
            <a:chExt cx="3581400" cy="1371600"/>
          </a:xfrm>
        </p:grpSpPr>
        <p:sp>
          <p:nvSpPr>
            <p:cNvPr id="9" name="Rechteck 8"/>
            <p:cNvSpPr/>
            <p:nvPr/>
          </p:nvSpPr>
          <p:spPr bwMode="auto">
            <a:xfrm>
              <a:off x="685800" y="2286000"/>
              <a:ext cx="3581400" cy="1371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00326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762000" y="2630269"/>
              <a:ext cx="3505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e-DE" b="1" dirty="0" err="1" smtClean="0"/>
                <a:t>Commitment</a:t>
              </a:r>
              <a:r>
                <a:rPr lang="de-DE" b="1" dirty="0" smtClean="0"/>
                <a:t> </a:t>
              </a:r>
              <a:r>
                <a:rPr lang="de-DE" b="1" dirty="0" err="1" smtClean="0"/>
                <a:t>of</a:t>
              </a:r>
              <a:r>
                <a:rPr lang="de-DE" b="1" dirty="0" smtClean="0"/>
                <a:t> </a:t>
              </a:r>
              <a:r>
                <a:rPr lang="de-DE" b="1" dirty="0" err="1" smtClean="0"/>
                <a:t>leaders</a:t>
              </a:r>
              <a:r>
                <a:rPr lang="de-DE" dirty="0" smtClean="0"/>
                <a:t> </a:t>
              </a:r>
              <a:r>
                <a:rPr lang="de-DE" dirty="0" err="1" smtClean="0"/>
                <a:t>to</a:t>
              </a:r>
              <a:r>
                <a:rPr lang="de-DE" dirty="0" smtClean="0"/>
                <a:t> </a:t>
              </a:r>
              <a:r>
                <a:rPr lang="de-DE" dirty="0" err="1" smtClean="0"/>
                <a:t>using</a:t>
              </a:r>
              <a:r>
                <a:rPr lang="de-DE" dirty="0" smtClean="0"/>
                <a:t> </a:t>
              </a:r>
              <a:r>
                <a:rPr lang="de-DE" dirty="0" err="1" smtClean="0"/>
                <a:t>the</a:t>
              </a:r>
              <a:r>
                <a:rPr lang="de-DE" dirty="0" smtClean="0"/>
                <a:t> </a:t>
              </a:r>
              <a:r>
                <a:rPr lang="de-DE" dirty="0" err="1" smtClean="0"/>
                <a:t>Guidelines</a:t>
              </a:r>
              <a:r>
                <a:rPr lang="de-DE" dirty="0" smtClean="0"/>
                <a:t> </a:t>
              </a:r>
              <a:r>
                <a:rPr lang="de-DE" dirty="0" err="1" smtClean="0"/>
                <a:t>is</a:t>
              </a:r>
              <a:r>
                <a:rPr lang="de-DE" dirty="0" smtClean="0"/>
                <a:t> indispensable</a:t>
              </a:r>
              <a:endParaRPr lang="de-DE" dirty="0"/>
            </a:p>
          </p:txBody>
        </p:sp>
      </p:grpSp>
      <p:sp>
        <p:nvSpPr>
          <p:cNvPr id="13" name="Rechteck 12"/>
          <p:cNvSpPr/>
          <p:nvPr/>
        </p:nvSpPr>
        <p:spPr bwMode="auto">
          <a:xfrm>
            <a:off x="4953000" y="2057400"/>
            <a:ext cx="3581400" cy="1371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326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5257800" y="2286000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/>
              <a:t>Pragmatic and selective approach</a:t>
            </a:r>
            <a:r>
              <a:rPr lang="en-US" dirty="0" smtClean="0"/>
              <a:t> to using the Guidelines maximizes results</a:t>
            </a:r>
          </a:p>
        </p:txBody>
      </p:sp>
      <p:grpSp>
        <p:nvGrpSpPr>
          <p:cNvPr id="15" name="Gruppieren 14"/>
          <p:cNvGrpSpPr/>
          <p:nvPr/>
        </p:nvGrpSpPr>
        <p:grpSpPr>
          <a:xfrm>
            <a:off x="533400" y="4343400"/>
            <a:ext cx="3581400" cy="1371600"/>
            <a:chOff x="685800" y="2286000"/>
            <a:chExt cx="3581400" cy="1371600"/>
          </a:xfrm>
        </p:grpSpPr>
        <p:sp>
          <p:nvSpPr>
            <p:cNvPr id="16" name="Rechteck 15"/>
            <p:cNvSpPr/>
            <p:nvPr/>
          </p:nvSpPr>
          <p:spPr bwMode="auto">
            <a:xfrm>
              <a:off x="685800" y="2286000"/>
              <a:ext cx="3581400" cy="13716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00326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762000" y="2630269"/>
              <a:ext cx="3505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b="1" dirty="0" smtClean="0"/>
                <a:t>External moderator</a:t>
              </a:r>
              <a:r>
                <a:rPr lang="en-US" dirty="0" smtClean="0"/>
                <a:t> is helpful</a:t>
              </a:r>
              <a:br>
                <a:rPr lang="en-US" dirty="0" smtClean="0"/>
              </a:br>
              <a:r>
                <a:rPr lang="en-US" dirty="0" smtClean="0"/>
                <a:t>for staying on track </a:t>
              </a:r>
            </a:p>
          </p:txBody>
        </p:sp>
      </p:grpSp>
      <p:sp>
        <p:nvSpPr>
          <p:cNvPr id="20" name="Rechteck 19"/>
          <p:cNvSpPr/>
          <p:nvPr/>
        </p:nvSpPr>
        <p:spPr bwMode="auto">
          <a:xfrm>
            <a:off x="4953000" y="4343400"/>
            <a:ext cx="3581400" cy="1371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326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4495800" y="4572000"/>
            <a:ext cx="426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kern="0" dirty="0" smtClean="0"/>
              <a:t>	</a:t>
            </a:r>
            <a:r>
              <a:rPr lang="de-DE" b="1" kern="0" dirty="0" smtClean="0"/>
              <a:t>Link </a:t>
            </a:r>
            <a:r>
              <a:rPr lang="de-DE" b="1" kern="0" dirty="0" err="1" smtClean="0"/>
              <a:t>to</a:t>
            </a:r>
            <a:r>
              <a:rPr lang="de-DE" b="1" kern="0" dirty="0" smtClean="0"/>
              <a:t> organisational 	</a:t>
            </a:r>
            <a:r>
              <a:rPr lang="de-DE" b="1" kern="0" dirty="0" err="1" smtClean="0"/>
              <a:t>change</a:t>
            </a:r>
            <a:r>
              <a:rPr lang="de-DE" b="1" kern="0" dirty="0" smtClean="0"/>
              <a:t> </a:t>
            </a:r>
            <a:r>
              <a:rPr lang="de-DE" b="1" kern="0" dirty="0" err="1" smtClean="0"/>
              <a:t>processes</a:t>
            </a:r>
            <a:r>
              <a:rPr lang="de-DE" kern="0" dirty="0" smtClean="0"/>
              <a:t> </a:t>
            </a:r>
            <a:r>
              <a:rPr lang="de-DE" kern="0" dirty="0" err="1" smtClean="0"/>
              <a:t>increases</a:t>
            </a:r>
            <a:r>
              <a:rPr lang="de-DE" kern="0" dirty="0" smtClean="0"/>
              <a:t> 	</a:t>
            </a:r>
            <a:r>
              <a:rPr lang="de-DE" kern="0" dirty="0" err="1" smtClean="0"/>
              <a:t>sustainability</a:t>
            </a:r>
            <a:r>
              <a:rPr lang="de-DE" kern="0" dirty="0" smtClean="0"/>
              <a:t> </a:t>
            </a:r>
            <a:r>
              <a:rPr lang="de-DE" kern="0" dirty="0" err="1" smtClean="0"/>
              <a:t>of</a:t>
            </a:r>
            <a:r>
              <a:rPr lang="de-DE" kern="0" dirty="0" smtClean="0"/>
              <a:t> </a:t>
            </a:r>
            <a:r>
              <a:rPr lang="de-DE" kern="0" dirty="0" err="1" smtClean="0"/>
              <a:t>results</a:t>
            </a:r>
            <a:endParaRPr lang="de-DE" dirty="0"/>
          </a:p>
        </p:txBody>
      </p:sp>
      <p:pic>
        <p:nvPicPr>
          <p:cNvPr id="22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2895600"/>
            <a:ext cx="1253024" cy="177241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20" grpId="0" animBg="1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23. März 2012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077200" y="6686550"/>
            <a:ext cx="685800" cy="171450"/>
          </a:xfrm>
        </p:spPr>
        <p:txBody>
          <a:bodyPr/>
          <a:lstStyle/>
          <a:p>
            <a:r>
              <a:rPr lang="de-DE" smtClean="0"/>
              <a:t>Seite </a:t>
            </a:r>
            <a:fld id="{71447236-6F8B-474C-AE52-C5D3742BA1AA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3278200" y="1739205"/>
            <a:ext cx="4189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200" b="1" dirty="0" smtClean="0"/>
              <a:t>Dr. Jörg Dräger</a:t>
            </a:r>
          </a:p>
          <a:p>
            <a:pPr algn="l"/>
            <a:r>
              <a:rPr lang="en-US" sz="1200" dirty="0" smtClean="0"/>
              <a:t>Member of the Executive Board</a:t>
            </a:r>
          </a:p>
          <a:p>
            <a:pPr algn="l"/>
            <a:r>
              <a:rPr lang="en-US" sz="1200" dirty="0" smtClean="0"/>
              <a:t>of the Bertelsmann Stiftung</a:t>
            </a:r>
          </a:p>
          <a:p>
            <a:pPr algn="l"/>
            <a:r>
              <a:rPr lang="en-US" sz="1200" dirty="0" smtClean="0"/>
              <a:t>Managing Director</a:t>
            </a:r>
          </a:p>
          <a:p>
            <a:pPr algn="l"/>
            <a:r>
              <a:rPr lang="en-US" sz="1200" dirty="0" smtClean="0"/>
              <a:t>of the Center for Higher Education </a:t>
            </a:r>
            <a:r>
              <a:rPr lang="de-DE" sz="1200" dirty="0" smtClean="0"/>
              <a:t>Development</a:t>
            </a:r>
          </a:p>
          <a:p>
            <a:pPr algn="l"/>
            <a:r>
              <a:rPr lang="de-DE" sz="1200" dirty="0" smtClean="0"/>
              <a:t>(Centrum für Hochschulentwicklung, CHE)</a:t>
            </a:r>
          </a:p>
          <a:p>
            <a:pPr algn="l"/>
            <a:r>
              <a:rPr lang="de-DE" sz="1200" dirty="0" smtClean="0"/>
              <a:t>Mail: </a:t>
            </a:r>
            <a:r>
              <a:rPr lang="de-DE" sz="1200" dirty="0" smtClean="0">
                <a:hlinkClick r:id="rId3"/>
              </a:rPr>
              <a:t>joerg.draeger@bertelsmann-stiftung.de</a:t>
            </a: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Referent</a:t>
            </a:r>
            <a:endParaRPr kumimoji="0" lang="de-DE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Vorstand</a:t>
            </a: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2667000" y="5619690"/>
            <a:ext cx="3744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err="1" smtClean="0"/>
              <a:t>Thank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you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for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your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attention</a:t>
            </a:r>
            <a:r>
              <a:rPr lang="de-DE" sz="2000" b="1" dirty="0" smtClean="0"/>
              <a:t>!</a:t>
            </a:r>
            <a:endParaRPr lang="de-DE" sz="2000" b="1" dirty="0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633249" y="1066800"/>
            <a:ext cx="8510751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ts val="2000"/>
              </a:lnSpc>
              <a:spcBef>
                <a:spcPts val="100"/>
              </a:spcBef>
            </a:pPr>
            <a:r>
              <a:rPr lang="en-US" altLang="de-DE" sz="20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Any questions or comments? – Please do not hesitate to contact us </a:t>
            </a:r>
            <a:endParaRPr lang="de-DE" altLang="de-DE" sz="2000" b="1" dirty="0">
              <a:solidFill>
                <a:schemeClr val="hlink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3276600" y="3657600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 err="1" smtClean="0"/>
              <a:t>Chistina</a:t>
            </a:r>
            <a:r>
              <a:rPr lang="en-US" sz="1200" b="1" dirty="0" smtClean="0"/>
              <a:t> Tillmann</a:t>
            </a:r>
          </a:p>
          <a:p>
            <a:pPr algn="l"/>
            <a:r>
              <a:rPr lang="en-US" sz="1200" dirty="0" smtClean="0"/>
              <a:t>Project Manager</a:t>
            </a:r>
          </a:p>
          <a:p>
            <a:pPr algn="l"/>
            <a:r>
              <a:rPr lang="en-US" sz="1200" dirty="0" err="1" smtClean="0"/>
              <a:t>Programm</a:t>
            </a:r>
            <a:r>
              <a:rPr lang="en-US" sz="1200" dirty="0" smtClean="0"/>
              <a:t> Future of Democracy</a:t>
            </a:r>
          </a:p>
          <a:p>
            <a:pPr algn="l"/>
            <a:r>
              <a:rPr lang="de-DE" sz="1200" dirty="0" smtClean="0"/>
              <a:t>Mail: </a:t>
            </a:r>
            <a:r>
              <a:rPr lang="de-DE" sz="1200" dirty="0" smtClean="0">
                <a:hlinkClick r:id="rId3"/>
              </a:rPr>
              <a:t>christina.tillmann@bertelsmann-stiftung.de</a:t>
            </a:r>
          </a:p>
          <a:p>
            <a:pPr algn="l"/>
            <a:r>
              <a:rPr lang="de-DE" sz="1200" dirty="0" smtClean="0"/>
              <a:t>Phone: 05241 81 81456</a:t>
            </a:r>
            <a:endParaRPr lang="de-DE" sz="1200" dirty="0"/>
          </a:p>
        </p:txBody>
      </p:sp>
      <p:pic>
        <p:nvPicPr>
          <p:cNvPr id="17" name="Grafik 16" descr="TILLM0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95400" y="3581400"/>
            <a:ext cx="1295400" cy="1752600"/>
          </a:xfrm>
          <a:prstGeom prst="rect">
            <a:avLst/>
          </a:prstGeom>
        </p:spPr>
      </p:pic>
      <p:pic>
        <p:nvPicPr>
          <p:cNvPr id="18" name="Grafik 17" descr="DRAEG0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95400" y="1676400"/>
            <a:ext cx="1295400" cy="175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/>
              <a:t>23. März 2012</a:t>
            </a:r>
            <a:endParaRPr lang="de-DE"/>
          </a:p>
        </p:txBody>
      </p:sp>
      <p:sp>
        <p:nvSpPr>
          <p:cNvPr id="2765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077200" y="6686550"/>
            <a:ext cx="685800" cy="171450"/>
          </a:xfrm>
          <a:noFill/>
        </p:spPr>
        <p:txBody>
          <a:bodyPr/>
          <a:lstStyle/>
          <a:p>
            <a:r>
              <a:rPr lang="de-DE"/>
              <a:t>Page </a:t>
            </a:r>
            <a:fld id="{9431F378-38A2-4495-93BB-C78878CD7199}" type="slidenum">
              <a:rPr lang="de-DE"/>
              <a:pPr/>
              <a:t>2</a:t>
            </a:fld>
            <a:endParaRPr lang="de-DE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0"/>
            <a:ext cx="8382000" cy="457200"/>
          </a:xfrm>
          <a:noFill/>
        </p:spPr>
        <p:txBody>
          <a:bodyPr wrap="none"/>
          <a:lstStyle/>
          <a:p>
            <a:pPr marL="342900" indent="-342900" algn="ctr">
              <a:buFont typeface="Wingdings" pitchFamily="2" charset="2"/>
              <a:buNone/>
            </a:pPr>
            <a:r>
              <a:rPr lang="en-US" sz="3200" dirty="0" smtClean="0"/>
              <a:t>Bertelsmann Foundation</a:t>
            </a:r>
            <a:br>
              <a:rPr lang="en-US" sz="3200" dirty="0" smtClean="0"/>
            </a:br>
            <a:r>
              <a:rPr lang="en-US" sz="3200" dirty="0" smtClean="0"/>
              <a:t>Guidelines for Strategic Policy Reform</a:t>
            </a:r>
          </a:p>
          <a:p>
            <a:pPr marL="342900" indent="-342900" algn="ctr">
              <a:buFont typeface="Wingdings" pitchFamily="2" charset="2"/>
              <a:buNone/>
            </a:pPr>
            <a:r>
              <a:rPr lang="en-US" sz="1600" dirty="0" smtClean="0"/>
              <a:t>(Christina Tillmann)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23. März 2012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077200" y="6686550"/>
            <a:ext cx="685800" cy="171450"/>
          </a:xfrm>
        </p:spPr>
        <p:txBody>
          <a:bodyPr/>
          <a:lstStyle/>
          <a:p>
            <a:r>
              <a:rPr lang="de-DE" smtClean="0"/>
              <a:t>Seite </a:t>
            </a:r>
            <a:fld id="{71447236-6F8B-474C-AE52-C5D3742BA1AA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633249" y="1066800"/>
            <a:ext cx="8510751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ts val="2000"/>
              </a:lnSpc>
              <a:spcBef>
                <a:spcPts val="100"/>
              </a:spcBef>
            </a:pPr>
            <a:r>
              <a:rPr lang="en-US" altLang="de-DE" sz="20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The Guidelines for Strategic Policy Reform offer a practice-oriented framework for planning and analyzing reform processes </a:t>
            </a:r>
            <a:endParaRPr lang="de-DE" altLang="de-DE" sz="2000" b="1" dirty="0">
              <a:solidFill>
                <a:schemeClr val="hlink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9" name="Oval 4"/>
          <p:cNvSpPr>
            <a:spLocks noChangeArrowheads="1"/>
          </p:cNvSpPr>
          <p:nvPr/>
        </p:nvSpPr>
        <p:spPr bwMode="auto">
          <a:xfrm>
            <a:off x="1346353" y="2285521"/>
            <a:ext cx="5823155" cy="3540917"/>
          </a:xfrm>
          <a:prstGeom prst="ellipse">
            <a:avLst/>
          </a:prstGeom>
          <a:solidFill>
            <a:schemeClr val="tx2"/>
          </a:solidFill>
          <a:ln w="63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0" tIns="0" rIns="0" bIns="0" anchor="ctr" anchorCtr="1"/>
          <a:lstStyle/>
          <a:p>
            <a:pPr algn="ctr">
              <a:defRPr/>
            </a:pPr>
            <a:endParaRPr lang="de-DE" b="1" dirty="0">
              <a:latin typeface="Arial" charset="0"/>
            </a:endParaRPr>
          </a:p>
        </p:txBody>
      </p:sp>
      <p:sp>
        <p:nvSpPr>
          <p:cNvPr id="40" name="Oval 5"/>
          <p:cNvSpPr>
            <a:spLocks noChangeArrowheads="1"/>
          </p:cNvSpPr>
          <p:nvPr/>
        </p:nvSpPr>
        <p:spPr bwMode="auto">
          <a:xfrm>
            <a:off x="4426990" y="1823509"/>
            <a:ext cx="2278626" cy="1147977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r>
              <a:rPr lang="de-DE" sz="1600" dirty="0" smtClean="0"/>
              <a:t>…</a:t>
            </a:r>
            <a:r>
              <a:rPr lang="de-DE" sz="1600" dirty="0" err="1" smtClean="0"/>
              <a:t>provide</a:t>
            </a:r>
            <a:r>
              <a:rPr lang="de-DE" sz="1600" dirty="0" smtClean="0"/>
              <a:t> </a:t>
            </a:r>
            <a:r>
              <a:rPr lang="de-DE" sz="1600" dirty="0" err="1" smtClean="0"/>
              <a:t>orientation</a:t>
            </a:r>
            <a:r>
              <a:rPr lang="de-DE" sz="1600" dirty="0" smtClean="0"/>
              <a:t> </a:t>
            </a:r>
            <a:endParaRPr lang="de-DE" sz="1600" dirty="0"/>
          </a:p>
        </p:txBody>
      </p:sp>
      <p:sp>
        <p:nvSpPr>
          <p:cNvPr id="41" name="Oval 6"/>
          <p:cNvSpPr>
            <a:spLocks noChangeArrowheads="1"/>
          </p:cNvSpPr>
          <p:nvPr/>
        </p:nvSpPr>
        <p:spPr bwMode="auto">
          <a:xfrm>
            <a:off x="152320" y="3424681"/>
            <a:ext cx="2278626" cy="1147977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r>
              <a:rPr lang="de-DE" sz="1600" dirty="0" smtClean="0"/>
              <a:t>…</a:t>
            </a:r>
            <a:r>
              <a:rPr lang="de-DE" sz="1600" dirty="0" err="1" smtClean="0"/>
              <a:t>widen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options</a:t>
            </a:r>
            <a:r>
              <a:rPr lang="de-DE" sz="1600" dirty="0" smtClean="0"/>
              <a:t> </a:t>
            </a:r>
            <a:r>
              <a:rPr lang="de-DE" sz="1600" dirty="0" err="1" smtClean="0"/>
              <a:t>of</a:t>
            </a:r>
            <a:r>
              <a:rPr lang="de-DE" sz="1600" dirty="0" smtClean="0"/>
              <a:t> </a:t>
            </a:r>
            <a:r>
              <a:rPr lang="de-DE" sz="1600" dirty="0" err="1" smtClean="0"/>
              <a:t>action</a:t>
            </a:r>
            <a:r>
              <a:rPr lang="de-DE" sz="1600" dirty="0" smtClean="0"/>
              <a:t> </a:t>
            </a:r>
            <a:endParaRPr lang="de-DE" sz="1600" dirty="0"/>
          </a:p>
        </p:txBody>
      </p:sp>
      <p:sp>
        <p:nvSpPr>
          <p:cNvPr id="42" name="Oval 7"/>
          <p:cNvSpPr>
            <a:spLocks noChangeArrowheads="1"/>
          </p:cNvSpPr>
          <p:nvPr/>
        </p:nvSpPr>
        <p:spPr bwMode="auto">
          <a:xfrm>
            <a:off x="1524396" y="1823509"/>
            <a:ext cx="2280259" cy="1147977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r>
              <a:rPr lang="de-DE" sz="1600" dirty="0" smtClean="0"/>
              <a:t>…</a:t>
            </a:r>
            <a:r>
              <a:rPr lang="de-DE" sz="1600" dirty="0" err="1" smtClean="0"/>
              <a:t>help</a:t>
            </a:r>
            <a:r>
              <a:rPr lang="de-DE" sz="1600" dirty="0" smtClean="0"/>
              <a:t> </a:t>
            </a:r>
            <a:r>
              <a:rPr lang="de-DE" sz="1600" dirty="0" err="1" smtClean="0"/>
              <a:t>setting</a:t>
            </a:r>
            <a:r>
              <a:rPr lang="de-DE" sz="1600" dirty="0" smtClean="0"/>
              <a:t> </a:t>
            </a:r>
            <a:r>
              <a:rPr lang="de-DE" sz="1600" dirty="0" err="1" smtClean="0"/>
              <a:t>priorities</a:t>
            </a:r>
            <a:endParaRPr lang="de-DE" sz="1600" dirty="0"/>
          </a:p>
        </p:txBody>
      </p:sp>
      <p:sp>
        <p:nvSpPr>
          <p:cNvPr id="44" name="Oval 9"/>
          <p:cNvSpPr>
            <a:spLocks noChangeArrowheads="1"/>
          </p:cNvSpPr>
          <p:nvPr/>
        </p:nvSpPr>
        <p:spPr bwMode="auto">
          <a:xfrm>
            <a:off x="1227113" y="5099916"/>
            <a:ext cx="2278626" cy="1147977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r>
              <a:rPr lang="de-DE" sz="1600" dirty="0" smtClean="0"/>
              <a:t>…</a:t>
            </a:r>
            <a:r>
              <a:rPr lang="de-DE" sz="1600" dirty="0" err="1" smtClean="0"/>
              <a:t>help</a:t>
            </a:r>
            <a:r>
              <a:rPr lang="de-DE" sz="1600" dirty="0" smtClean="0"/>
              <a:t> </a:t>
            </a:r>
            <a:r>
              <a:rPr lang="de-DE" sz="1600" dirty="0" err="1" smtClean="0"/>
              <a:t>optimizing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structure</a:t>
            </a:r>
            <a:r>
              <a:rPr lang="de-DE" sz="1600" dirty="0" smtClean="0"/>
              <a:t> </a:t>
            </a:r>
            <a:r>
              <a:rPr lang="de-DE" sz="1600" dirty="0" err="1" smtClean="0"/>
              <a:t>of</a:t>
            </a:r>
            <a:r>
              <a:rPr lang="de-DE" sz="1600" dirty="0" smtClean="0"/>
              <a:t> a </a:t>
            </a:r>
            <a:r>
              <a:rPr lang="de-DE" sz="1600" dirty="0" err="1" smtClean="0"/>
              <a:t>reform</a:t>
            </a:r>
            <a:r>
              <a:rPr lang="de-DE" sz="1600" dirty="0" smtClean="0"/>
              <a:t> </a:t>
            </a:r>
            <a:r>
              <a:rPr lang="de-DE" sz="1600" dirty="0" err="1" smtClean="0"/>
              <a:t>process</a:t>
            </a:r>
            <a:endParaRPr lang="de-DE" sz="1600" dirty="0"/>
          </a:p>
        </p:txBody>
      </p:sp>
      <p:sp>
        <p:nvSpPr>
          <p:cNvPr id="45" name="Oval 10"/>
          <p:cNvSpPr>
            <a:spLocks noChangeArrowheads="1"/>
          </p:cNvSpPr>
          <p:nvPr/>
        </p:nvSpPr>
        <p:spPr bwMode="auto">
          <a:xfrm>
            <a:off x="4882715" y="5181032"/>
            <a:ext cx="2280259" cy="1147977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r>
              <a:rPr lang="de-DE" sz="1600" dirty="0" smtClean="0"/>
              <a:t>…</a:t>
            </a:r>
            <a:r>
              <a:rPr lang="de-DE" sz="1600" dirty="0" err="1" smtClean="0"/>
              <a:t>help</a:t>
            </a:r>
            <a:r>
              <a:rPr lang="de-DE" sz="1600" dirty="0" smtClean="0"/>
              <a:t> </a:t>
            </a:r>
            <a:br>
              <a:rPr lang="de-DE" sz="1600" dirty="0" smtClean="0"/>
            </a:br>
            <a:r>
              <a:rPr lang="de-DE" sz="1600" dirty="0" err="1" smtClean="0"/>
              <a:t>planning</a:t>
            </a:r>
            <a:r>
              <a:rPr lang="de-DE" sz="1600" dirty="0" smtClean="0"/>
              <a:t> </a:t>
            </a:r>
            <a:r>
              <a:rPr lang="de-DE" sz="1600" dirty="0" err="1" smtClean="0"/>
              <a:t>goal-oriented</a:t>
            </a:r>
            <a:r>
              <a:rPr lang="de-DE" sz="1600" dirty="0" smtClean="0"/>
              <a:t> </a:t>
            </a:r>
            <a:r>
              <a:rPr lang="de-DE" sz="1600" dirty="0" err="1" smtClean="0"/>
              <a:t>reforms</a:t>
            </a:r>
            <a:endParaRPr lang="de-DE" sz="1600" dirty="0"/>
          </a:p>
        </p:txBody>
      </p:sp>
      <p:pic>
        <p:nvPicPr>
          <p:cNvPr id="3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4176" y="3245014"/>
            <a:ext cx="1253024" cy="1772413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</p:pic>
      <p:sp>
        <p:nvSpPr>
          <p:cNvPr id="16" name="Textfeld 15"/>
          <p:cNvSpPr txBox="1"/>
          <p:nvPr/>
        </p:nvSpPr>
        <p:spPr>
          <a:xfrm>
            <a:off x="4267200" y="3581400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/>
              <a:t>What</a:t>
            </a:r>
            <a:r>
              <a:rPr lang="de-DE" b="1" dirty="0" smtClean="0"/>
              <a:t> </a:t>
            </a:r>
            <a:r>
              <a:rPr lang="de-DE" b="1" dirty="0" err="1" smtClean="0"/>
              <a:t>is</a:t>
            </a:r>
            <a:r>
              <a:rPr lang="de-DE" b="1" dirty="0" smtClean="0"/>
              <a:t> </a:t>
            </a:r>
            <a:r>
              <a:rPr lang="de-DE" b="1" dirty="0" err="1" smtClean="0"/>
              <a:t>this</a:t>
            </a:r>
            <a:r>
              <a:rPr lang="de-DE" b="1" dirty="0" smtClean="0"/>
              <a:t> </a:t>
            </a:r>
            <a:br>
              <a:rPr lang="de-DE" b="1" dirty="0" smtClean="0"/>
            </a:br>
            <a:r>
              <a:rPr lang="de-DE" b="1" dirty="0" err="1" smtClean="0"/>
              <a:t>framework</a:t>
            </a:r>
            <a:r>
              <a:rPr lang="de-DE" b="1" dirty="0" smtClean="0"/>
              <a:t> </a:t>
            </a:r>
            <a:br>
              <a:rPr lang="de-DE" b="1" dirty="0" smtClean="0"/>
            </a:br>
            <a:r>
              <a:rPr lang="de-DE" b="1" dirty="0" err="1" smtClean="0"/>
              <a:t>good</a:t>
            </a:r>
            <a:r>
              <a:rPr lang="de-DE" b="1" dirty="0" smtClean="0"/>
              <a:t> </a:t>
            </a:r>
            <a:r>
              <a:rPr lang="de-DE" b="1" dirty="0" err="1" smtClean="0"/>
              <a:t>for</a:t>
            </a:r>
            <a:r>
              <a:rPr lang="de-DE" b="1" dirty="0" smtClean="0"/>
              <a:t>? </a:t>
            </a:r>
            <a:endParaRPr lang="de-DE" b="1" dirty="0"/>
          </a:p>
        </p:txBody>
      </p:sp>
      <p:sp>
        <p:nvSpPr>
          <p:cNvPr id="17" name="Oval 5"/>
          <p:cNvSpPr>
            <a:spLocks noChangeArrowheads="1"/>
          </p:cNvSpPr>
          <p:nvPr/>
        </p:nvSpPr>
        <p:spPr bwMode="auto">
          <a:xfrm>
            <a:off x="6179574" y="3424024"/>
            <a:ext cx="2278626" cy="1147976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r>
              <a:rPr lang="de-DE" sz="1600" dirty="0" smtClean="0"/>
              <a:t>…</a:t>
            </a:r>
            <a:r>
              <a:rPr lang="de-DE" sz="1600" dirty="0" err="1" smtClean="0"/>
              <a:t>develop</a:t>
            </a:r>
            <a:r>
              <a:rPr lang="de-DE" sz="1600" dirty="0" smtClean="0"/>
              <a:t> a </a:t>
            </a:r>
            <a:r>
              <a:rPr lang="de-DE" sz="1600" dirty="0" err="1" smtClean="0"/>
              <a:t>long-term</a:t>
            </a:r>
            <a:r>
              <a:rPr lang="de-DE" sz="1600" dirty="0" smtClean="0"/>
              <a:t> </a:t>
            </a:r>
            <a:r>
              <a:rPr lang="de-DE" sz="1600" dirty="0" err="1" smtClean="0"/>
              <a:t>strategy</a:t>
            </a:r>
            <a:endParaRPr lang="de-DE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 animBg="1"/>
      <p:bldP spid="44" grpId="0" animBg="1"/>
      <p:bldP spid="45" grpId="0" animBg="1"/>
      <p:bldP spid="16" grpId="0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23. März 2012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077200" y="6686550"/>
            <a:ext cx="685800" cy="171450"/>
          </a:xfrm>
        </p:spPr>
        <p:txBody>
          <a:bodyPr/>
          <a:lstStyle/>
          <a:p>
            <a:r>
              <a:rPr lang="de-DE" smtClean="0"/>
              <a:t>Seite </a:t>
            </a:r>
            <a:fld id="{71447236-6F8B-474C-AE52-C5D3742BA1AA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633249" y="914400"/>
            <a:ext cx="8510751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ts val="2000"/>
              </a:lnSpc>
              <a:spcBef>
                <a:spcPts val="100"/>
              </a:spcBef>
            </a:pPr>
            <a:r>
              <a:rPr lang="en-US" altLang="de-DE" sz="20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The Guidelines for Strategic Policy Reform follow the structure of </a:t>
            </a:r>
            <a:br>
              <a:rPr lang="en-US" altLang="de-DE" sz="20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</a:br>
            <a:r>
              <a:rPr lang="en-US" altLang="de-DE" sz="20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an adapted policy cycle – </a:t>
            </a:r>
            <a:r>
              <a:rPr lang="en-US" altLang="de-DE" sz="2000" b="1" i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1</a:t>
            </a:r>
            <a:r>
              <a:rPr lang="en-US" altLang="de-DE" sz="2000" b="1" i="1" baseline="30000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st</a:t>
            </a:r>
            <a:r>
              <a:rPr lang="en-US" altLang="de-DE" sz="2000" b="1" i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 structuring criterion </a:t>
            </a:r>
            <a:endParaRPr lang="de-DE" altLang="de-DE" sz="2000" b="1" i="1" dirty="0">
              <a:solidFill>
                <a:schemeClr val="hlink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2057400" y="5144869"/>
            <a:ext cx="617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b="1" dirty="0" smtClean="0"/>
              <a:t>Adaptations:</a:t>
            </a:r>
          </a:p>
          <a:p>
            <a:pPr algn="l">
              <a:buFont typeface="Wingdings" pitchFamily="2" charset="2"/>
              <a:buChar char="§"/>
            </a:pPr>
            <a:r>
              <a:rPr lang="en-GB" b="1" dirty="0" smtClean="0"/>
              <a:t> Core Strategic Group as an separate area of activity</a:t>
            </a:r>
          </a:p>
          <a:p>
            <a:pPr algn="l">
              <a:buFont typeface="Wingdings" pitchFamily="2" charset="2"/>
              <a:buChar char="§"/>
            </a:pPr>
            <a:r>
              <a:rPr lang="en-GB" b="1" dirty="0" smtClean="0"/>
              <a:t> </a:t>
            </a:r>
            <a:r>
              <a:rPr lang="en-GB" b="1" i="1" dirty="0" smtClean="0"/>
              <a:t>ongoing</a:t>
            </a:r>
            <a:r>
              <a:rPr lang="en-GB" b="1" dirty="0" smtClean="0"/>
              <a:t> impact evaluation</a:t>
            </a:r>
          </a:p>
          <a:p>
            <a:pPr>
              <a:buFont typeface="Wingdings" pitchFamily="2" charset="2"/>
              <a:buChar char="§"/>
            </a:pPr>
            <a:endParaRPr lang="en-GB" b="1" dirty="0"/>
          </a:p>
        </p:txBody>
      </p:sp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1752600" y="5181600"/>
            <a:ext cx="304800" cy="304800"/>
          </a:xfrm>
          <a:prstGeom prst="rightArrow">
            <a:avLst>
              <a:gd name="adj1" fmla="val 58657"/>
              <a:gd name="adj2" fmla="val 23769"/>
            </a:avLst>
          </a:prstGeom>
          <a:solidFill>
            <a:schemeClr val="bg2"/>
          </a:solidFill>
          <a:ln w="6350">
            <a:solidFill>
              <a:schemeClr val="bg2"/>
            </a:solidFill>
            <a:miter lim="800000"/>
            <a:headEnd/>
            <a:tailEnd/>
          </a:ln>
        </p:spPr>
        <p:txBody>
          <a:bodyPr wrap="none" lIns="72000" tIns="0" rIns="0" bIns="0" anchor="ctr"/>
          <a:lstStyle/>
          <a:p>
            <a:endParaRPr lang="de-DE"/>
          </a:p>
        </p:txBody>
      </p:sp>
      <p:pic>
        <p:nvPicPr>
          <p:cNvPr id="9" name="Grafik 8" descr="Schaubild_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1838362"/>
            <a:ext cx="8329372" cy="3038438"/>
          </a:xfrm>
          <a:prstGeom prst="rect">
            <a:avLst/>
          </a:prstGeom>
        </p:spPr>
      </p:pic>
      <p:grpSp>
        <p:nvGrpSpPr>
          <p:cNvPr id="29" name="Group 62"/>
          <p:cNvGrpSpPr>
            <a:grpSpLocks/>
          </p:cNvGrpSpPr>
          <p:nvPr/>
        </p:nvGrpSpPr>
        <p:grpSpPr bwMode="auto">
          <a:xfrm>
            <a:off x="457200" y="5029200"/>
            <a:ext cx="1079500" cy="1219200"/>
            <a:chOff x="96" y="1398"/>
            <a:chExt cx="2456" cy="2538"/>
          </a:xfrm>
        </p:grpSpPr>
        <p:sp>
          <p:nvSpPr>
            <p:cNvPr id="30" name="Oval 11"/>
            <p:cNvSpPr>
              <a:spLocks noChangeArrowheads="1"/>
            </p:cNvSpPr>
            <p:nvPr/>
          </p:nvSpPr>
          <p:spPr bwMode="auto">
            <a:xfrm>
              <a:off x="807" y="2132"/>
              <a:ext cx="1044" cy="1076"/>
            </a:xfrm>
            <a:prstGeom prst="ellipse">
              <a:avLst/>
            </a:prstGeom>
            <a:solidFill>
              <a:schemeClr val="bg2"/>
            </a:solidFill>
            <a:ln w="571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500" b="1" dirty="0"/>
                <a:t>Environment</a:t>
              </a:r>
              <a:r>
                <a:rPr lang="de-DE" sz="500" b="1" dirty="0"/>
                <a:t>/ </a:t>
              </a:r>
              <a:br>
                <a:rPr lang="de-DE" sz="500" b="1" dirty="0"/>
              </a:br>
              <a:r>
                <a:rPr lang="de-DE" sz="500" b="1" dirty="0"/>
                <a:t>Media</a:t>
              </a:r>
              <a:endParaRPr lang="de-DE" sz="500" b="1" noProof="1"/>
            </a:p>
          </p:txBody>
        </p:sp>
        <p:sp>
          <p:nvSpPr>
            <p:cNvPr id="31" name="Freeform 13"/>
            <p:cNvSpPr>
              <a:spLocks noChangeAspect="1"/>
            </p:cNvSpPr>
            <p:nvPr/>
          </p:nvSpPr>
          <p:spPr bwMode="auto">
            <a:xfrm rot="23874">
              <a:off x="151" y="1398"/>
              <a:ext cx="1326" cy="1109"/>
            </a:xfrm>
            <a:custGeom>
              <a:avLst/>
              <a:gdLst>
                <a:gd name="T0" fmla="*/ 1165 w 1381"/>
                <a:gd name="T1" fmla="*/ 639 h 1119"/>
                <a:gd name="T2" fmla="*/ 1112 w 1381"/>
                <a:gd name="T3" fmla="*/ 646 h 1119"/>
                <a:gd name="T4" fmla="*/ 1062 w 1381"/>
                <a:gd name="T5" fmla="*/ 658 h 1119"/>
                <a:gd name="T6" fmla="*/ 1038 w 1381"/>
                <a:gd name="T7" fmla="*/ 665 h 1119"/>
                <a:gd name="T8" fmla="*/ 1002 w 1381"/>
                <a:gd name="T9" fmla="*/ 677 h 1119"/>
                <a:gd name="T10" fmla="*/ 966 w 1381"/>
                <a:gd name="T11" fmla="*/ 692 h 1119"/>
                <a:gd name="T12" fmla="*/ 921 w 1381"/>
                <a:gd name="T13" fmla="*/ 714 h 1119"/>
                <a:gd name="T14" fmla="*/ 879 w 1381"/>
                <a:gd name="T15" fmla="*/ 741 h 1119"/>
                <a:gd name="T16" fmla="*/ 838 w 1381"/>
                <a:gd name="T17" fmla="*/ 770 h 1119"/>
                <a:gd name="T18" fmla="*/ 799 w 1381"/>
                <a:gd name="T19" fmla="*/ 801 h 1119"/>
                <a:gd name="T20" fmla="*/ 781 w 1381"/>
                <a:gd name="T21" fmla="*/ 818 h 1119"/>
                <a:gd name="T22" fmla="*/ 747 w 1381"/>
                <a:gd name="T23" fmla="*/ 854 h 1119"/>
                <a:gd name="T24" fmla="*/ 716 w 1381"/>
                <a:gd name="T25" fmla="*/ 894 h 1119"/>
                <a:gd name="T26" fmla="*/ 701 w 1381"/>
                <a:gd name="T27" fmla="*/ 914 h 1119"/>
                <a:gd name="T28" fmla="*/ 674 w 1381"/>
                <a:gd name="T29" fmla="*/ 956 h 1119"/>
                <a:gd name="T30" fmla="*/ 656 w 1381"/>
                <a:gd name="T31" fmla="*/ 989 h 1119"/>
                <a:gd name="T32" fmla="*/ 640 w 1381"/>
                <a:gd name="T33" fmla="*/ 1023 h 1119"/>
                <a:gd name="T34" fmla="*/ 621 w 1381"/>
                <a:gd name="T35" fmla="*/ 1071 h 1119"/>
                <a:gd name="T36" fmla="*/ 610 w 1381"/>
                <a:gd name="T37" fmla="*/ 1107 h 1119"/>
                <a:gd name="T38" fmla="*/ 383 w 1381"/>
                <a:gd name="T39" fmla="*/ 833 h 1119"/>
                <a:gd name="T40" fmla="*/ 7 w 1381"/>
                <a:gd name="T41" fmla="*/ 899 h 1119"/>
                <a:gd name="T42" fmla="*/ 23 w 1381"/>
                <a:gd name="T43" fmla="*/ 850 h 1119"/>
                <a:gd name="T44" fmla="*/ 42 w 1381"/>
                <a:gd name="T45" fmla="*/ 804 h 1119"/>
                <a:gd name="T46" fmla="*/ 61 w 1381"/>
                <a:gd name="T47" fmla="*/ 758 h 1119"/>
                <a:gd name="T48" fmla="*/ 83 w 1381"/>
                <a:gd name="T49" fmla="*/ 712 h 1119"/>
                <a:gd name="T50" fmla="*/ 105 w 1381"/>
                <a:gd name="T51" fmla="*/ 668 h 1119"/>
                <a:gd name="T52" fmla="*/ 130 w 1381"/>
                <a:gd name="T53" fmla="*/ 625 h 1119"/>
                <a:gd name="T54" fmla="*/ 156 w 1381"/>
                <a:gd name="T55" fmla="*/ 583 h 1119"/>
                <a:gd name="T56" fmla="*/ 184 w 1381"/>
                <a:gd name="T57" fmla="*/ 541 h 1119"/>
                <a:gd name="T58" fmla="*/ 214 w 1381"/>
                <a:gd name="T59" fmla="*/ 502 h 1119"/>
                <a:gd name="T60" fmla="*/ 245 w 1381"/>
                <a:gd name="T61" fmla="*/ 463 h 1119"/>
                <a:gd name="T62" fmla="*/ 277 w 1381"/>
                <a:gd name="T63" fmla="*/ 426 h 1119"/>
                <a:gd name="T64" fmla="*/ 310 w 1381"/>
                <a:gd name="T65" fmla="*/ 389 h 1119"/>
                <a:gd name="T66" fmla="*/ 345 w 1381"/>
                <a:gd name="T67" fmla="*/ 354 h 1119"/>
                <a:gd name="T68" fmla="*/ 382 w 1381"/>
                <a:gd name="T69" fmla="*/ 321 h 1119"/>
                <a:gd name="T70" fmla="*/ 439 w 1381"/>
                <a:gd name="T71" fmla="*/ 274 h 1119"/>
                <a:gd name="T72" fmla="*/ 478 w 1381"/>
                <a:gd name="T73" fmla="*/ 244 h 1119"/>
                <a:gd name="T74" fmla="*/ 519 w 1381"/>
                <a:gd name="T75" fmla="*/ 215 h 1119"/>
                <a:gd name="T76" fmla="*/ 561 w 1381"/>
                <a:gd name="T77" fmla="*/ 188 h 1119"/>
                <a:gd name="T78" fmla="*/ 603 w 1381"/>
                <a:gd name="T79" fmla="*/ 163 h 1119"/>
                <a:gd name="T80" fmla="*/ 647 w 1381"/>
                <a:gd name="T81" fmla="*/ 140 h 1119"/>
                <a:gd name="T82" fmla="*/ 693 w 1381"/>
                <a:gd name="T83" fmla="*/ 118 h 1119"/>
                <a:gd name="T84" fmla="*/ 738 w 1381"/>
                <a:gd name="T85" fmla="*/ 98 h 1119"/>
                <a:gd name="T86" fmla="*/ 785 w 1381"/>
                <a:gd name="T87" fmla="*/ 79 h 1119"/>
                <a:gd name="T88" fmla="*/ 833 w 1381"/>
                <a:gd name="T89" fmla="*/ 62 h 1119"/>
                <a:gd name="T90" fmla="*/ 882 w 1381"/>
                <a:gd name="T91" fmla="*/ 47 h 1119"/>
                <a:gd name="T92" fmla="*/ 931 w 1381"/>
                <a:gd name="T93" fmla="*/ 35 h 1119"/>
                <a:gd name="T94" fmla="*/ 980 w 1381"/>
                <a:gd name="T95" fmla="*/ 24 h 1119"/>
                <a:gd name="T96" fmla="*/ 1032 w 1381"/>
                <a:gd name="T97" fmla="*/ 15 h 1119"/>
                <a:gd name="T98" fmla="*/ 1083 w 1381"/>
                <a:gd name="T99" fmla="*/ 8 h 1119"/>
                <a:gd name="T100" fmla="*/ 1135 w 1381"/>
                <a:gd name="T101" fmla="*/ 3 h 1119"/>
                <a:gd name="T102" fmla="*/ 1188 w 1381"/>
                <a:gd name="T103" fmla="*/ 0 h 1119"/>
                <a:gd name="T104" fmla="*/ 1190 w 1381"/>
                <a:gd name="T105" fmla="*/ 637 h 111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381"/>
                <a:gd name="T160" fmla="*/ 0 h 1119"/>
                <a:gd name="T161" fmla="*/ 1381 w 1381"/>
                <a:gd name="T162" fmla="*/ 1119 h 111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381" h="1119">
                  <a:moveTo>
                    <a:pt x="1191" y="637"/>
                  </a:moveTo>
                  <a:lnTo>
                    <a:pt x="1165" y="639"/>
                  </a:lnTo>
                  <a:lnTo>
                    <a:pt x="1138" y="642"/>
                  </a:lnTo>
                  <a:lnTo>
                    <a:pt x="1112" y="646"/>
                  </a:lnTo>
                  <a:lnTo>
                    <a:pt x="1087" y="652"/>
                  </a:lnTo>
                  <a:lnTo>
                    <a:pt x="1062" y="658"/>
                  </a:lnTo>
                  <a:lnTo>
                    <a:pt x="1050" y="661"/>
                  </a:lnTo>
                  <a:lnTo>
                    <a:pt x="1038" y="665"/>
                  </a:lnTo>
                  <a:lnTo>
                    <a:pt x="1014" y="673"/>
                  </a:lnTo>
                  <a:lnTo>
                    <a:pt x="1002" y="677"/>
                  </a:lnTo>
                  <a:lnTo>
                    <a:pt x="989" y="682"/>
                  </a:lnTo>
                  <a:lnTo>
                    <a:pt x="966" y="692"/>
                  </a:lnTo>
                  <a:lnTo>
                    <a:pt x="943" y="703"/>
                  </a:lnTo>
                  <a:lnTo>
                    <a:pt x="921" y="714"/>
                  </a:lnTo>
                  <a:lnTo>
                    <a:pt x="900" y="728"/>
                  </a:lnTo>
                  <a:lnTo>
                    <a:pt x="879" y="741"/>
                  </a:lnTo>
                  <a:lnTo>
                    <a:pt x="858" y="755"/>
                  </a:lnTo>
                  <a:lnTo>
                    <a:pt x="838" y="770"/>
                  </a:lnTo>
                  <a:lnTo>
                    <a:pt x="818" y="785"/>
                  </a:lnTo>
                  <a:lnTo>
                    <a:pt x="799" y="801"/>
                  </a:lnTo>
                  <a:lnTo>
                    <a:pt x="790" y="810"/>
                  </a:lnTo>
                  <a:lnTo>
                    <a:pt x="781" y="818"/>
                  </a:lnTo>
                  <a:lnTo>
                    <a:pt x="764" y="836"/>
                  </a:lnTo>
                  <a:lnTo>
                    <a:pt x="747" y="854"/>
                  </a:lnTo>
                  <a:lnTo>
                    <a:pt x="731" y="873"/>
                  </a:lnTo>
                  <a:lnTo>
                    <a:pt x="716" y="894"/>
                  </a:lnTo>
                  <a:lnTo>
                    <a:pt x="708" y="904"/>
                  </a:lnTo>
                  <a:lnTo>
                    <a:pt x="701" y="914"/>
                  </a:lnTo>
                  <a:lnTo>
                    <a:pt x="687" y="934"/>
                  </a:lnTo>
                  <a:lnTo>
                    <a:pt x="674" y="956"/>
                  </a:lnTo>
                  <a:lnTo>
                    <a:pt x="661" y="978"/>
                  </a:lnTo>
                  <a:lnTo>
                    <a:pt x="656" y="989"/>
                  </a:lnTo>
                  <a:lnTo>
                    <a:pt x="650" y="1000"/>
                  </a:lnTo>
                  <a:lnTo>
                    <a:pt x="640" y="1023"/>
                  </a:lnTo>
                  <a:lnTo>
                    <a:pt x="630" y="1047"/>
                  </a:lnTo>
                  <a:lnTo>
                    <a:pt x="621" y="1071"/>
                  </a:lnTo>
                  <a:lnTo>
                    <a:pt x="614" y="1095"/>
                  </a:lnTo>
                  <a:lnTo>
                    <a:pt x="610" y="1107"/>
                  </a:lnTo>
                  <a:lnTo>
                    <a:pt x="607" y="1119"/>
                  </a:lnTo>
                  <a:lnTo>
                    <a:pt x="383" y="833"/>
                  </a:lnTo>
                  <a:lnTo>
                    <a:pt x="0" y="923"/>
                  </a:lnTo>
                  <a:lnTo>
                    <a:pt x="7" y="899"/>
                  </a:lnTo>
                  <a:lnTo>
                    <a:pt x="15" y="874"/>
                  </a:lnTo>
                  <a:lnTo>
                    <a:pt x="23" y="850"/>
                  </a:lnTo>
                  <a:lnTo>
                    <a:pt x="33" y="827"/>
                  </a:lnTo>
                  <a:lnTo>
                    <a:pt x="42" y="804"/>
                  </a:lnTo>
                  <a:lnTo>
                    <a:pt x="51" y="781"/>
                  </a:lnTo>
                  <a:lnTo>
                    <a:pt x="61" y="758"/>
                  </a:lnTo>
                  <a:lnTo>
                    <a:pt x="72" y="735"/>
                  </a:lnTo>
                  <a:lnTo>
                    <a:pt x="83" y="712"/>
                  </a:lnTo>
                  <a:lnTo>
                    <a:pt x="94" y="690"/>
                  </a:lnTo>
                  <a:lnTo>
                    <a:pt x="105" y="668"/>
                  </a:lnTo>
                  <a:lnTo>
                    <a:pt x="117" y="646"/>
                  </a:lnTo>
                  <a:lnTo>
                    <a:pt x="130" y="625"/>
                  </a:lnTo>
                  <a:lnTo>
                    <a:pt x="143" y="604"/>
                  </a:lnTo>
                  <a:lnTo>
                    <a:pt x="156" y="583"/>
                  </a:lnTo>
                  <a:lnTo>
                    <a:pt x="170" y="562"/>
                  </a:lnTo>
                  <a:lnTo>
                    <a:pt x="184" y="541"/>
                  </a:lnTo>
                  <a:lnTo>
                    <a:pt x="199" y="521"/>
                  </a:lnTo>
                  <a:lnTo>
                    <a:pt x="214" y="502"/>
                  </a:lnTo>
                  <a:lnTo>
                    <a:pt x="229" y="482"/>
                  </a:lnTo>
                  <a:lnTo>
                    <a:pt x="245" y="463"/>
                  </a:lnTo>
                  <a:lnTo>
                    <a:pt x="260" y="444"/>
                  </a:lnTo>
                  <a:lnTo>
                    <a:pt x="277" y="426"/>
                  </a:lnTo>
                  <a:lnTo>
                    <a:pt x="293" y="408"/>
                  </a:lnTo>
                  <a:lnTo>
                    <a:pt x="310" y="389"/>
                  </a:lnTo>
                  <a:lnTo>
                    <a:pt x="327" y="371"/>
                  </a:lnTo>
                  <a:lnTo>
                    <a:pt x="345" y="354"/>
                  </a:lnTo>
                  <a:lnTo>
                    <a:pt x="364" y="337"/>
                  </a:lnTo>
                  <a:lnTo>
                    <a:pt x="382" y="321"/>
                  </a:lnTo>
                  <a:lnTo>
                    <a:pt x="401" y="305"/>
                  </a:lnTo>
                  <a:lnTo>
                    <a:pt x="439" y="274"/>
                  </a:lnTo>
                  <a:lnTo>
                    <a:pt x="458" y="259"/>
                  </a:lnTo>
                  <a:lnTo>
                    <a:pt x="478" y="244"/>
                  </a:lnTo>
                  <a:lnTo>
                    <a:pt x="498" y="229"/>
                  </a:lnTo>
                  <a:lnTo>
                    <a:pt x="519" y="215"/>
                  </a:lnTo>
                  <a:lnTo>
                    <a:pt x="540" y="201"/>
                  </a:lnTo>
                  <a:lnTo>
                    <a:pt x="561" y="188"/>
                  </a:lnTo>
                  <a:lnTo>
                    <a:pt x="582" y="175"/>
                  </a:lnTo>
                  <a:lnTo>
                    <a:pt x="603" y="163"/>
                  </a:lnTo>
                  <a:lnTo>
                    <a:pt x="625" y="151"/>
                  </a:lnTo>
                  <a:lnTo>
                    <a:pt x="647" y="140"/>
                  </a:lnTo>
                  <a:lnTo>
                    <a:pt x="669" y="129"/>
                  </a:lnTo>
                  <a:lnTo>
                    <a:pt x="693" y="118"/>
                  </a:lnTo>
                  <a:lnTo>
                    <a:pt x="715" y="108"/>
                  </a:lnTo>
                  <a:lnTo>
                    <a:pt x="738" y="98"/>
                  </a:lnTo>
                  <a:lnTo>
                    <a:pt x="762" y="88"/>
                  </a:lnTo>
                  <a:lnTo>
                    <a:pt x="785" y="79"/>
                  </a:lnTo>
                  <a:lnTo>
                    <a:pt x="808" y="70"/>
                  </a:lnTo>
                  <a:lnTo>
                    <a:pt x="833" y="62"/>
                  </a:lnTo>
                  <a:lnTo>
                    <a:pt x="857" y="54"/>
                  </a:lnTo>
                  <a:lnTo>
                    <a:pt x="882" y="47"/>
                  </a:lnTo>
                  <a:lnTo>
                    <a:pt x="906" y="41"/>
                  </a:lnTo>
                  <a:lnTo>
                    <a:pt x="931" y="35"/>
                  </a:lnTo>
                  <a:lnTo>
                    <a:pt x="955" y="29"/>
                  </a:lnTo>
                  <a:lnTo>
                    <a:pt x="980" y="24"/>
                  </a:lnTo>
                  <a:lnTo>
                    <a:pt x="1006" y="19"/>
                  </a:lnTo>
                  <a:lnTo>
                    <a:pt x="1032" y="15"/>
                  </a:lnTo>
                  <a:lnTo>
                    <a:pt x="1057" y="11"/>
                  </a:lnTo>
                  <a:lnTo>
                    <a:pt x="1083" y="8"/>
                  </a:lnTo>
                  <a:lnTo>
                    <a:pt x="1109" y="5"/>
                  </a:lnTo>
                  <a:lnTo>
                    <a:pt x="1135" y="3"/>
                  </a:lnTo>
                  <a:lnTo>
                    <a:pt x="1162" y="1"/>
                  </a:lnTo>
                  <a:lnTo>
                    <a:pt x="1188" y="0"/>
                  </a:lnTo>
                  <a:lnTo>
                    <a:pt x="1381" y="334"/>
                  </a:lnTo>
                  <a:lnTo>
                    <a:pt x="1190" y="637"/>
                  </a:lnTo>
                  <a:lnTo>
                    <a:pt x="1191" y="637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2" name="Text Box 14"/>
            <p:cNvSpPr txBox="1">
              <a:spLocks noChangeArrowheads="1"/>
            </p:cNvSpPr>
            <p:nvPr/>
          </p:nvSpPr>
          <p:spPr bwMode="auto">
            <a:xfrm>
              <a:off x="559" y="1715"/>
              <a:ext cx="751" cy="3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500" b="1" dirty="0" smtClean="0"/>
                <a:t>Problem definition </a:t>
              </a:r>
              <a:endParaRPr lang="en-US" sz="500" b="1" dirty="0"/>
            </a:p>
          </p:txBody>
        </p:sp>
        <p:sp>
          <p:nvSpPr>
            <p:cNvPr id="33" name="Freeform 3"/>
            <p:cNvSpPr>
              <a:spLocks noChangeAspect="1"/>
            </p:cNvSpPr>
            <p:nvPr/>
          </p:nvSpPr>
          <p:spPr bwMode="auto">
            <a:xfrm rot="23874">
              <a:off x="1351" y="1425"/>
              <a:ext cx="1143" cy="1144"/>
            </a:xfrm>
            <a:custGeom>
              <a:avLst/>
              <a:gdLst>
                <a:gd name="T0" fmla="*/ 25 w 1190"/>
                <a:gd name="T1" fmla="*/ 637 h 1155"/>
                <a:gd name="T2" fmla="*/ 49 w 1190"/>
                <a:gd name="T3" fmla="*/ 639 h 1155"/>
                <a:gd name="T4" fmla="*/ 98 w 1190"/>
                <a:gd name="T5" fmla="*/ 647 h 1155"/>
                <a:gd name="T6" fmla="*/ 121 w 1190"/>
                <a:gd name="T7" fmla="*/ 652 h 1155"/>
                <a:gd name="T8" fmla="*/ 167 w 1190"/>
                <a:gd name="T9" fmla="*/ 664 h 1155"/>
                <a:gd name="T10" fmla="*/ 201 w 1190"/>
                <a:gd name="T11" fmla="*/ 675 h 1155"/>
                <a:gd name="T12" fmla="*/ 235 w 1190"/>
                <a:gd name="T13" fmla="*/ 688 h 1155"/>
                <a:gd name="T14" fmla="*/ 256 w 1190"/>
                <a:gd name="T15" fmla="*/ 698 h 1155"/>
                <a:gd name="T16" fmla="*/ 277 w 1190"/>
                <a:gd name="T17" fmla="*/ 708 h 1155"/>
                <a:gd name="T18" fmla="*/ 297 w 1190"/>
                <a:gd name="T19" fmla="*/ 721 h 1155"/>
                <a:gd name="T20" fmla="*/ 317 w 1190"/>
                <a:gd name="T21" fmla="*/ 733 h 1155"/>
                <a:gd name="T22" fmla="*/ 356 w 1190"/>
                <a:gd name="T23" fmla="*/ 758 h 1155"/>
                <a:gd name="T24" fmla="*/ 393 w 1190"/>
                <a:gd name="T25" fmla="*/ 787 h 1155"/>
                <a:gd name="T26" fmla="*/ 427 w 1190"/>
                <a:gd name="T27" fmla="*/ 818 h 1155"/>
                <a:gd name="T28" fmla="*/ 443 w 1190"/>
                <a:gd name="T29" fmla="*/ 834 h 1155"/>
                <a:gd name="T30" fmla="*/ 467 w 1190"/>
                <a:gd name="T31" fmla="*/ 860 h 1155"/>
                <a:gd name="T32" fmla="*/ 489 w 1190"/>
                <a:gd name="T33" fmla="*/ 888 h 1155"/>
                <a:gd name="T34" fmla="*/ 515 w 1190"/>
                <a:gd name="T35" fmla="*/ 926 h 1155"/>
                <a:gd name="T36" fmla="*/ 541 w 1190"/>
                <a:gd name="T37" fmla="*/ 965 h 1155"/>
                <a:gd name="T38" fmla="*/ 562 w 1190"/>
                <a:gd name="T39" fmla="*/ 1007 h 1155"/>
                <a:gd name="T40" fmla="*/ 580 w 1190"/>
                <a:gd name="T41" fmla="*/ 1051 h 1155"/>
                <a:gd name="T42" fmla="*/ 1190 w 1190"/>
                <a:gd name="T43" fmla="*/ 865 h 1155"/>
                <a:gd name="T44" fmla="*/ 1173 w 1190"/>
                <a:gd name="T45" fmla="*/ 819 h 1155"/>
                <a:gd name="T46" fmla="*/ 1154 w 1190"/>
                <a:gd name="T47" fmla="*/ 774 h 1155"/>
                <a:gd name="T48" fmla="*/ 1134 w 1190"/>
                <a:gd name="T49" fmla="*/ 730 h 1155"/>
                <a:gd name="T50" fmla="*/ 1112 w 1190"/>
                <a:gd name="T51" fmla="*/ 685 h 1155"/>
                <a:gd name="T52" fmla="*/ 1089 w 1190"/>
                <a:gd name="T53" fmla="*/ 643 h 1155"/>
                <a:gd name="T54" fmla="*/ 1064 w 1190"/>
                <a:gd name="T55" fmla="*/ 602 h 1155"/>
                <a:gd name="T56" fmla="*/ 1038 w 1190"/>
                <a:gd name="T57" fmla="*/ 561 h 1155"/>
                <a:gd name="T58" fmla="*/ 1009 w 1190"/>
                <a:gd name="T59" fmla="*/ 521 h 1155"/>
                <a:gd name="T60" fmla="*/ 980 w 1190"/>
                <a:gd name="T61" fmla="*/ 483 h 1155"/>
                <a:gd name="T62" fmla="*/ 934 w 1190"/>
                <a:gd name="T63" fmla="*/ 428 h 1155"/>
                <a:gd name="T64" fmla="*/ 901 w 1190"/>
                <a:gd name="T65" fmla="*/ 392 h 1155"/>
                <a:gd name="T66" fmla="*/ 868 w 1190"/>
                <a:gd name="T67" fmla="*/ 358 h 1155"/>
                <a:gd name="T68" fmla="*/ 831 w 1190"/>
                <a:gd name="T69" fmla="*/ 326 h 1155"/>
                <a:gd name="T70" fmla="*/ 795 w 1190"/>
                <a:gd name="T71" fmla="*/ 294 h 1155"/>
                <a:gd name="T72" fmla="*/ 758 w 1190"/>
                <a:gd name="T73" fmla="*/ 264 h 1155"/>
                <a:gd name="T74" fmla="*/ 719 w 1190"/>
                <a:gd name="T75" fmla="*/ 235 h 1155"/>
                <a:gd name="T76" fmla="*/ 678 w 1190"/>
                <a:gd name="T77" fmla="*/ 208 h 1155"/>
                <a:gd name="T78" fmla="*/ 638 w 1190"/>
                <a:gd name="T79" fmla="*/ 182 h 1155"/>
                <a:gd name="T80" fmla="*/ 596 w 1190"/>
                <a:gd name="T81" fmla="*/ 158 h 1155"/>
                <a:gd name="T82" fmla="*/ 553 w 1190"/>
                <a:gd name="T83" fmla="*/ 136 h 1155"/>
                <a:gd name="T84" fmla="*/ 508 w 1190"/>
                <a:gd name="T85" fmla="*/ 115 h 1155"/>
                <a:gd name="T86" fmla="*/ 464 w 1190"/>
                <a:gd name="T87" fmla="*/ 96 h 1155"/>
                <a:gd name="T88" fmla="*/ 418 w 1190"/>
                <a:gd name="T89" fmla="*/ 77 h 1155"/>
                <a:gd name="T90" fmla="*/ 371 w 1190"/>
                <a:gd name="T91" fmla="*/ 61 h 1155"/>
                <a:gd name="T92" fmla="*/ 324 w 1190"/>
                <a:gd name="T93" fmla="*/ 47 h 1155"/>
                <a:gd name="T94" fmla="*/ 276 w 1190"/>
                <a:gd name="T95" fmla="*/ 34 h 1155"/>
                <a:gd name="T96" fmla="*/ 202 w 1190"/>
                <a:gd name="T97" fmla="*/ 19 h 1155"/>
                <a:gd name="T98" fmla="*/ 153 w 1190"/>
                <a:gd name="T99" fmla="*/ 12 h 1155"/>
                <a:gd name="T100" fmla="*/ 102 w 1190"/>
                <a:gd name="T101" fmla="*/ 6 h 1155"/>
                <a:gd name="T102" fmla="*/ 51 w 1190"/>
                <a:gd name="T103" fmla="*/ 2 h 1155"/>
                <a:gd name="T104" fmla="*/ 0 w 1190"/>
                <a:gd name="T105" fmla="*/ 0 h 1155"/>
                <a:gd name="T106" fmla="*/ 0 w 1190"/>
                <a:gd name="T107" fmla="*/ 636 h 115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190"/>
                <a:gd name="T163" fmla="*/ 0 h 1155"/>
                <a:gd name="T164" fmla="*/ 1190 w 1190"/>
                <a:gd name="T165" fmla="*/ 1155 h 1155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190" h="1155">
                  <a:moveTo>
                    <a:pt x="0" y="636"/>
                  </a:moveTo>
                  <a:lnTo>
                    <a:pt x="25" y="637"/>
                  </a:lnTo>
                  <a:lnTo>
                    <a:pt x="37" y="638"/>
                  </a:lnTo>
                  <a:lnTo>
                    <a:pt x="49" y="639"/>
                  </a:lnTo>
                  <a:lnTo>
                    <a:pt x="74" y="643"/>
                  </a:lnTo>
                  <a:lnTo>
                    <a:pt x="98" y="647"/>
                  </a:lnTo>
                  <a:lnTo>
                    <a:pt x="110" y="649"/>
                  </a:lnTo>
                  <a:lnTo>
                    <a:pt x="121" y="652"/>
                  </a:lnTo>
                  <a:lnTo>
                    <a:pt x="145" y="657"/>
                  </a:lnTo>
                  <a:lnTo>
                    <a:pt x="167" y="664"/>
                  </a:lnTo>
                  <a:lnTo>
                    <a:pt x="190" y="671"/>
                  </a:lnTo>
                  <a:lnTo>
                    <a:pt x="201" y="675"/>
                  </a:lnTo>
                  <a:lnTo>
                    <a:pt x="212" y="679"/>
                  </a:lnTo>
                  <a:lnTo>
                    <a:pt x="235" y="688"/>
                  </a:lnTo>
                  <a:lnTo>
                    <a:pt x="245" y="693"/>
                  </a:lnTo>
                  <a:lnTo>
                    <a:pt x="256" y="698"/>
                  </a:lnTo>
                  <a:lnTo>
                    <a:pt x="266" y="703"/>
                  </a:lnTo>
                  <a:lnTo>
                    <a:pt x="277" y="708"/>
                  </a:lnTo>
                  <a:lnTo>
                    <a:pt x="287" y="714"/>
                  </a:lnTo>
                  <a:lnTo>
                    <a:pt x="297" y="721"/>
                  </a:lnTo>
                  <a:lnTo>
                    <a:pt x="307" y="727"/>
                  </a:lnTo>
                  <a:lnTo>
                    <a:pt x="317" y="733"/>
                  </a:lnTo>
                  <a:lnTo>
                    <a:pt x="337" y="745"/>
                  </a:lnTo>
                  <a:lnTo>
                    <a:pt x="356" y="758"/>
                  </a:lnTo>
                  <a:lnTo>
                    <a:pt x="374" y="772"/>
                  </a:lnTo>
                  <a:lnTo>
                    <a:pt x="393" y="787"/>
                  </a:lnTo>
                  <a:lnTo>
                    <a:pt x="410" y="802"/>
                  </a:lnTo>
                  <a:lnTo>
                    <a:pt x="427" y="818"/>
                  </a:lnTo>
                  <a:lnTo>
                    <a:pt x="435" y="826"/>
                  </a:lnTo>
                  <a:lnTo>
                    <a:pt x="443" y="834"/>
                  </a:lnTo>
                  <a:lnTo>
                    <a:pt x="459" y="851"/>
                  </a:lnTo>
                  <a:lnTo>
                    <a:pt x="467" y="860"/>
                  </a:lnTo>
                  <a:lnTo>
                    <a:pt x="474" y="869"/>
                  </a:lnTo>
                  <a:lnTo>
                    <a:pt x="489" y="888"/>
                  </a:lnTo>
                  <a:lnTo>
                    <a:pt x="502" y="907"/>
                  </a:lnTo>
                  <a:lnTo>
                    <a:pt x="515" y="926"/>
                  </a:lnTo>
                  <a:lnTo>
                    <a:pt x="528" y="945"/>
                  </a:lnTo>
                  <a:lnTo>
                    <a:pt x="541" y="965"/>
                  </a:lnTo>
                  <a:lnTo>
                    <a:pt x="552" y="986"/>
                  </a:lnTo>
                  <a:lnTo>
                    <a:pt x="562" y="1007"/>
                  </a:lnTo>
                  <a:lnTo>
                    <a:pt x="571" y="1028"/>
                  </a:lnTo>
                  <a:lnTo>
                    <a:pt x="580" y="1051"/>
                  </a:lnTo>
                  <a:lnTo>
                    <a:pt x="926" y="1155"/>
                  </a:lnTo>
                  <a:lnTo>
                    <a:pt x="1190" y="865"/>
                  </a:lnTo>
                  <a:lnTo>
                    <a:pt x="1182" y="842"/>
                  </a:lnTo>
                  <a:lnTo>
                    <a:pt x="1173" y="819"/>
                  </a:lnTo>
                  <a:lnTo>
                    <a:pt x="1164" y="796"/>
                  </a:lnTo>
                  <a:lnTo>
                    <a:pt x="1154" y="774"/>
                  </a:lnTo>
                  <a:lnTo>
                    <a:pt x="1144" y="752"/>
                  </a:lnTo>
                  <a:lnTo>
                    <a:pt x="1134" y="730"/>
                  </a:lnTo>
                  <a:lnTo>
                    <a:pt x="1123" y="707"/>
                  </a:lnTo>
                  <a:lnTo>
                    <a:pt x="1112" y="685"/>
                  </a:lnTo>
                  <a:lnTo>
                    <a:pt x="1101" y="664"/>
                  </a:lnTo>
                  <a:lnTo>
                    <a:pt x="1089" y="643"/>
                  </a:lnTo>
                  <a:lnTo>
                    <a:pt x="1077" y="622"/>
                  </a:lnTo>
                  <a:lnTo>
                    <a:pt x="1064" y="602"/>
                  </a:lnTo>
                  <a:lnTo>
                    <a:pt x="1051" y="581"/>
                  </a:lnTo>
                  <a:lnTo>
                    <a:pt x="1038" y="561"/>
                  </a:lnTo>
                  <a:lnTo>
                    <a:pt x="1024" y="541"/>
                  </a:lnTo>
                  <a:lnTo>
                    <a:pt x="1009" y="521"/>
                  </a:lnTo>
                  <a:lnTo>
                    <a:pt x="995" y="502"/>
                  </a:lnTo>
                  <a:lnTo>
                    <a:pt x="980" y="483"/>
                  </a:lnTo>
                  <a:lnTo>
                    <a:pt x="950" y="446"/>
                  </a:lnTo>
                  <a:lnTo>
                    <a:pt x="934" y="428"/>
                  </a:lnTo>
                  <a:lnTo>
                    <a:pt x="918" y="410"/>
                  </a:lnTo>
                  <a:lnTo>
                    <a:pt x="901" y="392"/>
                  </a:lnTo>
                  <a:lnTo>
                    <a:pt x="885" y="375"/>
                  </a:lnTo>
                  <a:lnTo>
                    <a:pt x="868" y="358"/>
                  </a:lnTo>
                  <a:lnTo>
                    <a:pt x="849" y="342"/>
                  </a:lnTo>
                  <a:lnTo>
                    <a:pt x="831" y="326"/>
                  </a:lnTo>
                  <a:lnTo>
                    <a:pt x="813" y="310"/>
                  </a:lnTo>
                  <a:lnTo>
                    <a:pt x="795" y="294"/>
                  </a:lnTo>
                  <a:lnTo>
                    <a:pt x="777" y="279"/>
                  </a:lnTo>
                  <a:lnTo>
                    <a:pt x="758" y="264"/>
                  </a:lnTo>
                  <a:lnTo>
                    <a:pt x="738" y="250"/>
                  </a:lnTo>
                  <a:lnTo>
                    <a:pt x="719" y="235"/>
                  </a:lnTo>
                  <a:lnTo>
                    <a:pt x="699" y="221"/>
                  </a:lnTo>
                  <a:lnTo>
                    <a:pt x="678" y="208"/>
                  </a:lnTo>
                  <a:lnTo>
                    <a:pt x="658" y="195"/>
                  </a:lnTo>
                  <a:lnTo>
                    <a:pt x="638" y="182"/>
                  </a:lnTo>
                  <a:lnTo>
                    <a:pt x="617" y="170"/>
                  </a:lnTo>
                  <a:lnTo>
                    <a:pt x="596" y="158"/>
                  </a:lnTo>
                  <a:lnTo>
                    <a:pt x="575" y="147"/>
                  </a:lnTo>
                  <a:lnTo>
                    <a:pt x="553" y="136"/>
                  </a:lnTo>
                  <a:lnTo>
                    <a:pt x="530" y="125"/>
                  </a:lnTo>
                  <a:lnTo>
                    <a:pt x="508" y="115"/>
                  </a:lnTo>
                  <a:lnTo>
                    <a:pt x="486" y="105"/>
                  </a:lnTo>
                  <a:lnTo>
                    <a:pt x="464" y="96"/>
                  </a:lnTo>
                  <a:lnTo>
                    <a:pt x="441" y="87"/>
                  </a:lnTo>
                  <a:lnTo>
                    <a:pt x="418" y="77"/>
                  </a:lnTo>
                  <a:lnTo>
                    <a:pt x="395" y="69"/>
                  </a:lnTo>
                  <a:lnTo>
                    <a:pt x="371" y="61"/>
                  </a:lnTo>
                  <a:lnTo>
                    <a:pt x="348" y="54"/>
                  </a:lnTo>
                  <a:lnTo>
                    <a:pt x="324" y="47"/>
                  </a:lnTo>
                  <a:lnTo>
                    <a:pt x="300" y="40"/>
                  </a:lnTo>
                  <a:lnTo>
                    <a:pt x="276" y="34"/>
                  </a:lnTo>
                  <a:lnTo>
                    <a:pt x="252" y="29"/>
                  </a:lnTo>
                  <a:lnTo>
                    <a:pt x="202" y="19"/>
                  </a:lnTo>
                  <a:lnTo>
                    <a:pt x="177" y="15"/>
                  </a:lnTo>
                  <a:lnTo>
                    <a:pt x="153" y="12"/>
                  </a:lnTo>
                  <a:lnTo>
                    <a:pt x="128" y="8"/>
                  </a:lnTo>
                  <a:lnTo>
                    <a:pt x="102" y="6"/>
                  </a:lnTo>
                  <a:lnTo>
                    <a:pt x="77" y="4"/>
                  </a:lnTo>
                  <a:lnTo>
                    <a:pt x="51" y="2"/>
                  </a:lnTo>
                  <a:lnTo>
                    <a:pt x="25" y="1"/>
                  </a:lnTo>
                  <a:lnTo>
                    <a:pt x="0" y="0"/>
                  </a:lnTo>
                  <a:lnTo>
                    <a:pt x="196" y="347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D1E0EB"/>
            </a:solidFill>
            <a:ln w="1905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4" name="Text Box 4"/>
            <p:cNvSpPr txBox="1">
              <a:spLocks noChangeArrowheads="1"/>
            </p:cNvSpPr>
            <p:nvPr/>
          </p:nvSpPr>
          <p:spPr bwMode="auto">
            <a:xfrm>
              <a:off x="1631" y="1842"/>
              <a:ext cx="558" cy="3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500" b="1" dirty="0"/>
                <a:t>Agenda </a:t>
              </a:r>
              <a:r>
                <a:rPr lang="de-DE" sz="500" b="1" dirty="0" err="1"/>
                <a:t>setting</a:t>
              </a:r>
              <a:endParaRPr lang="de-DE" sz="500" b="1" dirty="0"/>
            </a:p>
          </p:txBody>
        </p:sp>
        <p:sp>
          <p:nvSpPr>
            <p:cNvPr id="35" name="Freeform 18"/>
            <p:cNvSpPr>
              <a:spLocks noChangeAspect="1"/>
            </p:cNvSpPr>
            <p:nvPr/>
          </p:nvSpPr>
          <p:spPr bwMode="auto">
            <a:xfrm rot="23874">
              <a:off x="1747" y="2333"/>
              <a:ext cx="805" cy="1321"/>
            </a:xfrm>
            <a:custGeom>
              <a:avLst/>
              <a:gdLst>
                <a:gd name="T0" fmla="*/ 11 w 839"/>
                <a:gd name="T1" fmla="*/ 803 h 1334"/>
                <a:gd name="T2" fmla="*/ 44 w 839"/>
                <a:gd name="T3" fmla="*/ 768 h 1334"/>
                <a:gd name="T4" fmla="*/ 64 w 839"/>
                <a:gd name="T5" fmla="*/ 743 h 1334"/>
                <a:gd name="T6" fmla="*/ 93 w 839"/>
                <a:gd name="T7" fmla="*/ 704 h 1334"/>
                <a:gd name="T8" fmla="*/ 110 w 839"/>
                <a:gd name="T9" fmla="*/ 677 h 1334"/>
                <a:gd name="T10" fmla="*/ 127 w 839"/>
                <a:gd name="T11" fmla="*/ 649 h 1334"/>
                <a:gd name="T12" fmla="*/ 142 w 839"/>
                <a:gd name="T13" fmla="*/ 620 h 1334"/>
                <a:gd name="T14" fmla="*/ 161 w 839"/>
                <a:gd name="T15" fmla="*/ 574 h 1334"/>
                <a:gd name="T16" fmla="*/ 172 w 839"/>
                <a:gd name="T17" fmla="*/ 543 h 1334"/>
                <a:gd name="T18" fmla="*/ 181 w 839"/>
                <a:gd name="T19" fmla="*/ 512 h 1334"/>
                <a:gd name="T20" fmla="*/ 189 w 839"/>
                <a:gd name="T21" fmla="*/ 480 h 1334"/>
                <a:gd name="T22" fmla="*/ 195 w 839"/>
                <a:gd name="T23" fmla="*/ 447 h 1334"/>
                <a:gd name="T24" fmla="*/ 199 w 839"/>
                <a:gd name="T25" fmla="*/ 413 h 1334"/>
                <a:gd name="T26" fmla="*/ 202 w 839"/>
                <a:gd name="T27" fmla="*/ 379 h 1334"/>
                <a:gd name="T28" fmla="*/ 203 w 839"/>
                <a:gd name="T29" fmla="*/ 345 h 1334"/>
                <a:gd name="T30" fmla="*/ 202 w 839"/>
                <a:gd name="T31" fmla="*/ 306 h 1334"/>
                <a:gd name="T32" fmla="*/ 198 w 839"/>
                <a:gd name="T33" fmla="*/ 268 h 1334"/>
                <a:gd name="T34" fmla="*/ 193 w 839"/>
                <a:gd name="T35" fmla="*/ 230 h 1334"/>
                <a:gd name="T36" fmla="*/ 185 w 839"/>
                <a:gd name="T37" fmla="*/ 194 h 1334"/>
                <a:gd name="T38" fmla="*/ 793 w 839"/>
                <a:gd name="T39" fmla="*/ 0 h 1334"/>
                <a:gd name="T40" fmla="*/ 808 w 839"/>
                <a:gd name="T41" fmla="*/ 62 h 1334"/>
                <a:gd name="T42" fmla="*/ 817 w 839"/>
                <a:gd name="T43" fmla="*/ 104 h 1334"/>
                <a:gd name="T44" fmla="*/ 824 w 839"/>
                <a:gd name="T45" fmla="*/ 147 h 1334"/>
                <a:gd name="T46" fmla="*/ 833 w 839"/>
                <a:gd name="T47" fmla="*/ 212 h 1334"/>
                <a:gd name="T48" fmla="*/ 838 w 839"/>
                <a:gd name="T49" fmla="*/ 278 h 1334"/>
                <a:gd name="T50" fmla="*/ 839 w 839"/>
                <a:gd name="T51" fmla="*/ 345 h 1334"/>
                <a:gd name="T52" fmla="*/ 837 w 839"/>
                <a:gd name="T53" fmla="*/ 418 h 1334"/>
                <a:gd name="T54" fmla="*/ 835 w 839"/>
                <a:gd name="T55" fmla="*/ 456 h 1334"/>
                <a:gd name="T56" fmla="*/ 831 w 839"/>
                <a:gd name="T57" fmla="*/ 492 h 1334"/>
                <a:gd name="T58" fmla="*/ 823 w 839"/>
                <a:gd name="T59" fmla="*/ 546 h 1334"/>
                <a:gd name="T60" fmla="*/ 814 w 839"/>
                <a:gd name="T61" fmla="*/ 600 h 1334"/>
                <a:gd name="T62" fmla="*/ 798 w 839"/>
                <a:gd name="T63" fmla="*/ 669 h 1334"/>
                <a:gd name="T64" fmla="*/ 778 w 839"/>
                <a:gd name="T65" fmla="*/ 737 h 1334"/>
                <a:gd name="T66" fmla="*/ 753 w 839"/>
                <a:gd name="T67" fmla="*/ 805 h 1334"/>
                <a:gd name="T68" fmla="*/ 740 w 839"/>
                <a:gd name="T69" fmla="*/ 837 h 1334"/>
                <a:gd name="T70" fmla="*/ 711 w 839"/>
                <a:gd name="T71" fmla="*/ 901 h 1334"/>
                <a:gd name="T72" fmla="*/ 695 w 839"/>
                <a:gd name="T73" fmla="*/ 933 h 1334"/>
                <a:gd name="T74" fmla="*/ 679 w 839"/>
                <a:gd name="T75" fmla="*/ 963 h 1334"/>
                <a:gd name="T76" fmla="*/ 644 w 839"/>
                <a:gd name="T77" fmla="*/ 1023 h 1334"/>
                <a:gd name="T78" fmla="*/ 605 w 839"/>
                <a:gd name="T79" fmla="*/ 1082 h 1334"/>
                <a:gd name="T80" fmla="*/ 563 w 839"/>
                <a:gd name="T81" fmla="*/ 1137 h 1334"/>
                <a:gd name="T82" fmla="*/ 518 w 839"/>
                <a:gd name="T83" fmla="*/ 1190 h 1334"/>
                <a:gd name="T84" fmla="*/ 495 w 839"/>
                <a:gd name="T85" fmla="*/ 1215 h 1334"/>
                <a:gd name="T86" fmla="*/ 447 w 839"/>
                <a:gd name="T87" fmla="*/ 1265 h 1334"/>
                <a:gd name="T88" fmla="*/ 395 w 839"/>
                <a:gd name="T89" fmla="*/ 1312 h 1334"/>
                <a:gd name="T90" fmla="*/ 13 w 839"/>
                <a:gd name="T91" fmla="*/ 1187 h 1334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39"/>
                <a:gd name="T139" fmla="*/ 0 h 1334"/>
                <a:gd name="T140" fmla="*/ 839 w 839"/>
                <a:gd name="T141" fmla="*/ 1334 h 1334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39" h="1334">
                  <a:moveTo>
                    <a:pt x="0" y="814"/>
                  </a:moveTo>
                  <a:lnTo>
                    <a:pt x="11" y="803"/>
                  </a:lnTo>
                  <a:lnTo>
                    <a:pt x="22" y="792"/>
                  </a:lnTo>
                  <a:lnTo>
                    <a:pt x="44" y="768"/>
                  </a:lnTo>
                  <a:lnTo>
                    <a:pt x="54" y="756"/>
                  </a:lnTo>
                  <a:lnTo>
                    <a:pt x="64" y="743"/>
                  </a:lnTo>
                  <a:lnTo>
                    <a:pt x="84" y="717"/>
                  </a:lnTo>
                  <a:lnTo>
                    <a:pt x="93" y="704"/>
                  </a:lnTo>
                  <a:lnTo>
                    <a:pt x="102" y="690"/>
                  </a:lnTo>
                  <a:lnTo>
                    <a:pt x="110" y="677"/>
                  </a:lnTo>
                  <a:lnTo>
                    <a:pt x="119" y="663"/>
                  </a:lnTo>
                  <a:lnTo>
                    <a:pt x="127" y="649"/>
                  </a:lnTo>
                  <a:lnTo>
                    <a:pt x="134" y="634"/>
                  </a:lnTo>
                  <a:lnTo>
                    <a:pt x="142" y="620"/>
                  </a:lnTo>
                  <a:lnTo>
                    <a:pt x="148" y="605"/>
                  </a:lnTo>
                  <a:lnTo>
                    <a:pt x="161" y="574"/>
                  </a:lnTo>
                  <a:lnTo>
                    <a:pt x="166" y="559"/>
                  </a:lnTo>
                  <a:lnTo>
                    <a:pt x="172" y="543"/>
                  </a:lnTo>
                  <a:lnTo>
                    <a:pt x="176" y="528"/>
                  </a:lnTo>
                  <a:lnTo>
                    <a:pt x="181" y="512"/>
                  </a:lnTo>
                  <a:lnTo>
                    <a:pt x="185" y="496"/>
                  </a:lnTo>
                  <a:lnTo>
                    <a:pt x="189" y="480"/>
                  </a:lnTo>
                  <a:lnTo>
                    <a:pt x="192" y="463"/>
                  </a:lnTo>
                  <a:lnTo>
                    <a:pt x="195" y="447"/>
                  </a:lnTo>
                  <a:lnTo>
                    <a:pt x="197" y="430"/>
                  </a:lnTo>
                  <a:lnTo>
                    <a:pt x="199" y="413"/>
                  </a:lnTo>
                  <a:lnTo>
                    <a:pt x="201" y="396"/>
                  </a:lnTo>
                  <a:lnTo>
                    <a:pt x="202" y="379"/>
                  </a:lnTo>
                  <a:lnTo>
                    <a:pt x="202" y="362"/>
                  </a:lnTo>
                  <a:lnTo>
                    <a:pt x="203" y="345"/>
                  </a:lnTo>
                  <a:lnTo>
                    <a:pt x="202" y="325"/>
                  </a:lnTo>
                  <a:lnTo>
                    <a:pt x="202" y="306"/>
                  </a:lnTo>
                  <a:lnTo>
                    <a:pt x="200" y="287"/>
                  </a:lnTo>
                  <a:lnTo>
                    <a:pt x="198" y="268"/>
                  </a:lnTo>
                  <a:lnTo>
                    <a:pt x="196" y="249"/>
                  </a:lnTo>
                  <a:lnTo>
                    <a:pt x="193" y="230"/>
                  </a:lnTo>
                  <a:lnTo>
                    <a:pt x="189" y="212"/>
                  </a:lnTo>
                  <a:lnTo>
                    <a:pt x="185" y="194"/>
                  </a:lnTo>
                  <a:lnTo>
                    <a:pt x="513" y="300"/>
                  </a:lnTo>
                  <a:lnTo>
                    <a:pt x="793" y="0"/>
                  </a:lnTo>
                  <a:lnTo>
                    <a:pt x="803" y="41"/>
                  </a:lnTo>
                  <a:lnTo>
                    <a:pt x="808" y="62"/>
                  </a:lnTo>
                  <a:lnTo>
                    <a:pt x="813" y="83"/>
                  </a:lnTo>
                  <a:lnTo>
                    <a:pt x="817" y="104"/>
                  </a:lnTo>
                  <a:lnTo>
                    <a:pt x="821" y="126"/>
                  </a:lnTo>
                  <a:lnTo>
                    <a:pt x="824" y="147"/>
                  </a:lnTo>
                  <a:lnTo>
                    <a:pt x="827" y="169"/>
                  </a:lnTo>
                  <a:lnTo>
                    <a:pt x="833" y="212"/>
                  </a:lnTo>
                  <a:lnTo>
                    <a:pt x="836" y="255"/>
                  </a:lnTo>
                  <a:lnTo>
                    <a:pt x="838" y="278"/>
                  </a:lnTo>
                  <a:lnTo>
                    <a:pt x="839" y="300"/>
                  </a:lnTo>
                  <a:lnTo>
                    <a:pt x="839" y="345"/>
                  </a:lnTo>
                  <a:lnTo>
                    <a:pt x="839" y="382"/>
                  </a:lnTo>
                  <a:lnTo>
                    <a:pt x="837" y="418"/>
                  </a:lnTo>
                  <a:lnTo>
                    <a:pt x="836" y="438"/>
                  </a:lnTo>
                  <a:lnTo>
                    <a:pt x="835" y="456"/>
                  </a:lnTo>
                  <a:lnTo>
                    <a:pt x="833" y="474"/>
                  </a:lnTo>
                  <a:lnTo>
                    <a:pt x="831" y="492"/>
                  </a:lnTo>
                  <a:lnTo>
                    <a:pt x="826" y="528"/>
                  </a:lnTo>
                  <a:lnTo>
                    <a:pt x="823" y="546"/>
                  </a:lnTo>
                  <a:lnTo>
                    <a:pt x="821" y="564"/>
                  </a:lnTo>
                  <a:lnTo>
                    <a:pt x="814" y="600"/>
                  </a:lnTo>
                  <a:lnTo>
                    <a:pt x="806" y="635"/>
                  </a:lnTo>
                  <a:lnTo>
                    <a:pt x="798" y="669"/>
                  </a:lnTo>
                  <a:lnTo>
                    <a:pt x="788" y="704"/>
                  </a:lnTo>
                  <a:lnTo>
                    <a:pt x="778" y="737"/>
                  </a:lnTo>
                  <a:lnTo>
                    <a:pt x="766" y="772"/>
                  </a:lnTo>
                  <a:lnTo>
                    <a:pt x="753" y="805"/>
                  </a:lnTo>
                  <a:lnTo>
                    <a:pt x="747" y="821"/>
                  </a:lnTo>
                  <a:lnTo>
                    <a:pt x="740" y="837"/>
                  </a:lnTo>
                  <a:lnTo>
                    <a:pt x="726" y="869"/>
                  </a:lnTo>
                  <a:lnTo>
                    <a:pt x="711" y="901"/>
                  </a:lnTo>
                  <a:lnTo>
                    <a:pt x="703" y="917"/>
                  </a:lnTo>
                  <a:lnTo>
                    <a:pt x="695" y="933"/>
                  </a:lnTo>
                  <a:lnTo>
                    <a:pt x="687" y="948"/>
                  </a:lnTo>
                  <a:lnTo>
                    <a:pt x="679" y="963"/>
                  </a:lnTo>
                  <a:lnTo>
                    <a:pt x="662" y="993"/>
                  </a:lnTo>
                  <a:lnTo>
                    <a:pt x="644" y="1023"/>
                  </a:lnTo>
                  <a:lnTo>
                    <a:pt x="625" y="1052"/>
                  </a:lnTo>
                  <a:lnTo>
                    <a:pt x="605" y="1082"/>
                  </a:lnTo>
                  <a:lnTo>
                    <a:pt x="584" y="1109"/>
                  </a:lnTo>
                  <a:lnTo>
                    <a:pt x="563" y="1137"/>
                  </a:lnTo>
                  <a:lnTo>
                    <a:pt x="541" y="1164"/>
                  </a:lnTo>
                  <a:lnTo>
                    <a:pt x="518" y="1190"/>
                  </a:lnTo>
                  <a:lnTo>
                    <a:pt x="507" y="1203"/>
                  </a:lnTo>
                  <a:lnTo>
                    <a:pt x="495" y="1215"/>
                  </a:lnTo>
                  <a:lnTo>
                    <a:pt x="471" y="1241"/>
                  </a:lnTo>
                  <a:lnTo>
                    <a:pt x="447" y="1265"/>
                  </a:lnTo>
                  <a:lnTo>
                    <a:pt x="421" y="1289"/>
                  </a:lnTo>
                  <a:lnTo>
                    <a:pt x="395" y="1312"/>
                  </a:lnTo>
                  <a:lnTo>
                    <a:pt x="368" y="1334"/>
                  </a:lnTo>
                  <a:lnTo>
                    <a:pt x="13" y="1187"/>
                  </a:lnTo>
                  <a:lnTo>
                    <a:pt x="0" y="814"/>
                  </a:lnTo>
                  <a:close/>
                </a:path>
              </a:pathLst>
            </a:custGeom>
            <a:solidFill>
              <a:schemeClr val="folHlink"/>
            </a:solidFill>
            <a:ln w="1905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6" name="Text Box 19"/>
            <p:cNvSpPr txBox="1">
              <a:spLocks noChangeArrowheads="1"/>
            </p:cNvSpPr>
            <p:nvPr/>
          </p:nvSpPr>
          <p:spPr bwMode="auto">
            <a:xfrm>
              <a:off x="1889" y="2984"/>
              <a:ext cx="643" cy="1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500" b="1" dirty="0">
                  <a:solidFill>
                    <a:schemeClr val="bg1"/>
                  </a:solidFill>
                </a:rPr>
                <a:t>Decision</a:t>
              </a:r>
            </a:p>
          </p:txBody>
        </p:sp>
        <p:grpSp>
          <p:nvGrpSpPr>
            <p:cNvPr id="37" name="Group 5"/>
            <p:cNvGrpSpPr>
              <a:grpSpLocks/>
            </p:cNvGrpSpPr>
            <p:nvPr/>
          </p:nvGrpSpPr>
          <p:grpSpPr bwMode="auto">
            <a:xfrm>
              <a:off x="686" y="3190"/>
              <a:ext cx="1353" cy="746"/>
              <a:chOff x="2158" y="3165"/>
              <a:chExt cx="1514" cy="811"/>
            </a:xfrm>
          </p:grpSpPr>
          <p:sp>
            <p:nvSpPr>
              <p:cNvPr id="41" name="Freeform 6"/>
              <p:cNvSpPr>
                <a:spLocks noChangeAspect="1"/>
              </p:cNvSpPr>
              <p:nvPr/>
            </p:nvSpPr>
            <p:spPr bwMode="auto">
              <a:xfrm rot="23874">
                <a:off x="2158" y="3165"/>
                <a:ext cx="1514" cy="811"/>
              </a:xfrm>
              <a:custGeom>
                <a:avLst/>
                <a:gdLst>
                  <a:gd name="T0" fmla="*/ 33 w 1411"/>
                  <a:gd name="T1" fmla="*/ 196 h 754"/>
                  <a:gd name="T2" fmla="*/ 406 w 1411"/>
                  <a:gd name="T3" fmla="*/ 64 h 754"/>
                  <a:gd name="T4" fmla="*/ 438 w 1411"/>
                  <a:gd name="T5" fmla="*/ 77 h 754"/>
                  <a:gd name="T6" fmla="*/ 470 w 1411"/>
                  <a:gd name="T7" fmla="*/ 88 h 754"/>
                  <a:gd name="T8" fmla="*/ 503 w 1411"/>
                  <a:gd name="T9" fmla="*/ 97 h 754"/>
                  <a:gd name="T10" fmla="*/ 537 w 1411"/>
                  <a:gd name="T11" fmla="*/ 105 h 754"/>
                  <a:gd name="T12" fmla="*/ 571 w 1411"/>
                  <a:gd name="T13" fmla="*/ 111 h 754"/>
                  <a:gd name="T14" fmla="*/ 607 w 1411"/>
                  <a:gd name="T15" fmla="*/ 115 h 754"/>
                  <a:gd name="T16" fmla="*/ 643 w 1411"/>
                  <a:gd name="T17" fmla="*/ 117 h 754"/>
                  <a:gd name="T18" fmla="*/ 686 w 1411"/>
                  <a:gd name="T19" fmla="*/ 117 h 754"/>
                  <a:gd name="T20" fmla="*/ 737 w 1411"/>
                  <a:gd name="T21" fmla="*/ 113 h 754"/>
                  <a:gd name="T22" fmla="*/ 787 w 1411"/>
                  <a:gd name="T23" fmla="*/ 105 h 754"/>
                  <a:gd name="T24" fmla="*/ 835 w 1411"/>
                  <a:gd name="T25" fmla="*/ 94 h 754"/>
                  <a:gd name="T26" fmla="*/ 882 w 1411"/>
                  <a:gd name="T27" fmla="*/ 79 h 754"/>
                  <a:gd name="T28" fmla="*/ 928 w 1411"/>
                  <a:gd name="T29" fmla="*/ 60 h 754"/>
                  <a:gd name="T30" fmla="*/ 960 w 1411"/>
                  <a:gd name="T31" fmla="*/ 44 h 754"/>
                  <a:gd name="T32" fmla="*/ 981 w 1411"/>
                  <a:gd name="T33" fmla="*/ 32 h 754"/>
                  <a:gd name="T34" fmla="*/ 1002 w 1411"/>
                  <a:gd name="T35" fmla="*/ 19 h 754"/>
                  <a:gd name="T36" fmla="*/ 1022 w 1411"/>
                  <a:gd name="T37" fmla="*/ 6 h 754"/>
                  <a:gd name="T38" fmla="*/ 1036 w 1411"/>
                  <a:gd name="T39" fmla="*/ 351 h 754"/>
                  <a:gd name="T40" fmla="*/ 1391 w 1411"/>
                  <a:gd name="T41" fmla="*/ 526 h 754"/>
                  <a:gd name="T42" fmla="*/ 1350 w 1411"/>
                  <a:gd name="T43" fmla="*/ 553 h 754"/>
                  <a:gd name="T44" fmla="*/ 1308 w 1411"/>
                  <a:gd name="T45" fmla="*/ 579 h 754"/>
                  <a:gd name="T46" fmla="*/ 1266 w 1411"/>
                  <a:gd name="T47" fmla="*/ 602 h 754"/>
                  <a:gd name="T48" fmla="*/ 1222 w 1411"/>
                  <a:gd name="T49" fmla="*/ 625 h 754"/>
                  <a:gd name="T50" fmla="*/ 1177 w 1411"/>
                  <a:gd name="T51" fmla="*/ 645 h 754"/>
                  <a:gd name="T52" fmla="*/ 1132 w 1411"/>
                  <a:gd name="T53" fmla="*/ 664 h 754"/>
                  <a:gd name="T54" fmla="*/ 1086 w 1411"/>
                  <a:gd name="T55" fmla="*/ 683 h 754"/>
                  <a:gd name="T56" fmla="*/ 1038 w 1411"/>
                  <a:gd name="T57" fmla="*/ 698 h 754"/>
                  <a:gd name="T58" fmla="*/ 990 w 1411"/>
                  <a:gd name="T59" fmla="*/ 712 h 754"/>
                  <a:gd name="T60" fmla="*/ 941 w 1411"/>
                  <a:gd name="T61" fmla="*/ 724 h 754"/>
                  <a:gd name="T62" fmla="*/ 866 w 1411"/>
                  <a:gd name="T63" fmla="*/ 738 h 754"/>
                  <a:gd name="T64" fmla="*/ 816 w 1411"/>
                  <a:gd name="T65" fmla="*/ 745 h 754"/>
                  <a:gd name="T66" fmla="*/ 765 w 1411"/>
                  <a:gd name="T67" fmla="*/ 750 h 754"/>
                  <a:gd name="T68" fmla="*/ 713 w 1411"/>
                  <a:gd name="T69" fmla="*/ 753 h 754"/>
                  <a:gd name="T70" fmla="*/ 661 w 1411"/>
                  <a:gd name="T71" fmla="*/ 754 h 754"/>
                  <a:gd name="T72" fmla="*/ 593 w 1411"/>
                  <a:gd name="T73" fmla="*/ 752 h 754"/>
                  <a:gd name="T74" fmla="*/ 548 w 1411"/>
                  <a:gd name="T75" fmla="*/ 749 h 754"/>
                  <a:gd name="T76" fmla="*/ 504 w 1411"/>
                  <a:gd name="T77" fmla="*/ 744 h 754"/>
                  <a:gd name="T78" fmla="*/ 461 w 1411"/>
                  <a:gd name="T79" fmla="*/ 738 h 754"/>
                  <a:gd name="T80" fmla="*/ 417 w 1411"/>
                  <a:gd name="T81" fmla="*/ 731 h 754"/>
                  <a:gd name="T82" fmla="*/ 374 w 1411"/>
                  <a:gd name="T83" fmla="*/ 722 h 754"/>
                  <a:gd name="T84" fmla="*/ 333 w 1411"/>
                  <a:gd name="T85" fmla="*/ 711 h 754"/>
                  <a:gd name="T86" fmla="*/ 271 w 1411"/>
                  <a:gd name="T87" fmla="*/ 693 h 754"/>
                  <a:gd name="T88" fmla="*/ 229 w 1411"/>
                  <a:gd name="T89" fmla="*/ 679 h 754"/>
                  <a:gd name="T90" fmla="*/ 190 w 1411"/>
                  <a:gd name="T91" fmla="*/ 663 h 754"/>
                  <a:gd name="T92" fmla="*/ 150 w 1411"/>
                  <a:gd name="T93" fmla="*/ 646 h 754"/>
                  <a:gd name="T94" fmla="*/ 112 w 1411"/>
                  <a:gd name="T95" fmla="*/ 628 h 754"/>
                  <a:gd name="T96" fmla="*/ 73 w 1411"/>
                  <a:gd name="T97" fmla="*/ 610 h 754"/>
                  <a:gd name="T98" fmla="*/ 0 w 1411"/>
                  <a:gd name="T99" fmla="*/ 568 h 754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1411"/>
                  <a:gd name="T151" fmla="*/ 0 h 754"/>
                  <a:gd name="T152" fmla="*/ 1411 w 1411"/>
                  <a:gd name="T153" fmla="*/ 754 h 754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1411" h="754">
                    <a:moveTo>
                      <a:pt x="0" y="568"/>
                    </a:moveTo>
                    <a:lnTo>
                      <a:pt x="33" y="196"/>
                    </a:lnTo>
                    <a:lnTo>
                      <a:pt x="390" y="57"/>
                    </a:lnTo>
                    <a:lnTo>
                      <a:pt x="406" y="64"/>
                    </a:lnTo>
                    <a:lnTo>
                      <a:pt x="422" y="71"/>
                    </a:lnTo>
                    <a:lnTo>
                      <a:pt x="438" y="77"/>
                    </a:lnTo>
                    <a:lnTo>
                      <a:pt x="454" y="83"/>
                    </a:lnTo>
                    <a:lnTo>
                      <a:pt x="470" y="88"/>
                    </a:lnTo>
                    <a:lnTo>
                      <a:pt x="487" y="93"/>
                    </a:lnTo>
                    <a:lnTo>
                      <a:pt x="503" y="97"/>
                    </a:lnTo>
                    <a:lnTo>
                      <a:pt x="520" y="102"/>
                    </a:lnTo>
                    <a:lnTo>
                      <a:pt x="537" y="105"/>
                    </a:lnTo>
                    <a:lnTo>
                      <a:pt x="554" y="108"/>
                    </a:lnTo>
                    <a:lnTo>
                      <a:pt x="571" y="111"/>
                    </a:lnTo>
                    <a:lnTo>
                      <a:pt x="590" y="113"/>
                    </a:lnTo>
                    <a:lnTo>
                      <a:pt x="607" y="115"/>
                    </a:lnTo>
                    <a:lnTo>
                      <a:pt x="625" y="117"/>
                    </a:lnTo>
                    <a:lnTo>
                      <a:pt x="643" y="117"/>
                    </a:lnTo>
                    <a:lnTo>
                      <a:pt x="661" y="118"/>
                    </a:lnTo>
                    <a:lnTo>
                      <a:pt x="686" y="117"/>
                    </a:lnTo>
                    <a:lnTo>
                      <a:pt x="712" y="116"/>
                    </a:lnTo>
                    <a:lnTo>
                      <a:pt x="737" y="113"/>
                    </a:lnTo>
                    <a:lnTo>
                      <a:pt x="763" y="110"/>
                    </a:lnTo>
                    <a:lnTo>
                      <a:pt x="787" y="105"/>
                    </a:lnTo>
                    <a:lnTo>
                      <a:pt x="811" y="100"/>
                    </a:lnTo>
                    <a:lnTo>
                      <a:pt x="835" y="94"/>
                    </a:lnTo>
                    <a:lnTo>
                      <a:pt x="859" y="87"/>
                    </a:lnTo>
                    <a:lnTo>
                      <a:pt x="882" y="79"/>
                    </a:lnTo>
                    <a:lnTo>
                      <a:pt x="905" y="70"/>
                    </a:lnTo>
                    <a:lnTo>
                      <a:pt x="928" y="60"/>
                    </a:lnTo>
                    <a:lnTo>
                      <a:pt x="949" y="50"/>
                    </a:lnTo>
                    <a:lnTo>
                      <a:pt x="960" y="44"/>
                    </a:lnTo>
                    <a:lnTo>
                      <a:pt x="971" y="39"/>
                    </a:lnTo>
                    <a:lnTo>
                      <a:pt x="981" y="32"/>
                    </a:lnTo>
                    <a:lnTo>
                      <a:pt x="991" y="26"/>
                    </a:lnTo>
                    <a:lnTo>
                      <a:pt x="1002" y="19"/>
                    </a:lnTo>
                    <a:lnTo>
                      <a:pt x="1012" y="13"/>
                    </a:lnTo>
                    <a:lnTo>
                      <a:pt x="1022" y="6"/>
                    </a:lnTo>
                    <a:lnTo>
                      <a:pt x="1032" y="0"/>
                    </a:lnTo>
                    <a:lnTo>
                      <a:pt x="1036" y="351"/>
                    </a:lnTo>
                    <a:lnTo>
                      <a:pt x="1411" y="511"/>
                    </a:lnTo>
                    <a:lnTo>
                      <a:pt x="1391" y="526"/>
                    </a:lnTo>
                    <a:lnTo>
                      <a:pt x="1370" y="540"/>
                    </a:lnTo>
                    <a:lnTo>
                      <a:pt x="1350" y="553"/>
                    </a:lnTo>
                    <a:lnTo>
                      <a:pt x="1329" y="566"/>
                    </a:lnTo>
                    <a:lnTo>
                      <a:pt x="1308" y="579"/>
                    </a:lnTo>
                    <a:lnTo>
                      <a:pt x="1287" y="591"/>
                    </a:lnTo>
                    <a:lnTo>
                      <a:pt x="1266" y="602"/>
                    </a:lnTo>
                    <a:lnTo>
                      <a:pt x="1244" y="614"/>
                    </a:lnTo>
                    <a:lnTo>
                      <a:pt x="1222" y="625"/>
                    </a:lnTo>
                    <a:lnTo>
                      <a:pt x="1199" y="635"/>
                    </a:lnTo>
                    <a:lnTo>
                      <a:pt x="1177" y="645"/>
                    </a:lnTo>
                    <a:lnTo>
                      <a:pt x="1154" y="655"/>
                    </a:lnTo>
                    <a:lnTo>
                      <a:pt x="1132" y="664"/>
                    </a:lnTo>
                    <a:lnTo>
                      <a:pt x="1109" y="673"/>
                    </a:lnTo>
                    <a:lnTo>
                      <a:pt x="1086" y="683"/>
                    </a:lnTo>
                    <a:lnTo>
                      <a:pt x="1062" y="691"/>
                    </a:lnTo>
                    <a:lnTo>
                      <a:pt x="1038" y="698"/>
                    </a:lnTo>
                    <a:lnTo>
                      <a:pt x="1014" y="705"/>
                    </a:lnTo>
                    <a:lnTo>
                      <a:pt x="990" y="712"/>
                    </a:lnTo>
                    <a:lnTo>
                      <a:pt x="966" y="718"/>
                    </a:lnTo>
                    <a:lnTo>
                      <a:pt x="941" y="724"/>
                    </a:lnTo>
                    <a:lnTo>
                      <a:pt x="917" y="729"/>
                    </a:lnTo>
                    <a:lnTo>
                      <a:pt x="866" y="738"/>
                    </a:lnTo>
                    <a:lnTo>
                      <a:pt x="841" y="742"/>
                    </a:lnTo>
                    <a:lnTo>
                      <a:pt x="816" y="745"/>
                    </a:lnTo>
                    <a:lnTo>
                      <a:pt x="791" y="748"/>
                    </a:lnTo>
                    <a:lnTo>
                      <a:pt x="765" y="750"/>
                    </a:lnTo>
                    <a:lnTo>
                      <a:pt x="738" y="752"/>
                    </a:lnTo>
                    <a:lnTo>
                      <a:pt x="713" y="753"/>
                    </a:lnTo>
                    <a:lnTo>
                      <a:pt x="687" y="754"/>
                    </a:lnTo>
                    <a:lnTo>
                      <a:pt x="661" y="754"/>
                    </a:lnTo>
                    <a:lnTo>
                      <a:pt x="616" y="753"/>
                    </a:lnTo>
                    <a:lnTo>
                      <a:pt x="593" y="752"/>
                    </a:lnTo>
                    <a:lnTo>
                      <a:pt x="570" y="751"/>
                    </a:lnTo>
                    <a:lnTo>
                      <a:pt x="548" y="749"/>
                    </a:lnTo>
                    <a:lnTo>
                      <a:pt x="526" y="747"/>
                    </a:lnTo>
                    <a:lnTo>
                      <a:pt x="504" y="744"/>
                    </a:lnTo>
                    <a:lnTo>
                      <a:pt x="482" y="742"/>
                    </a:lnTo>
                    <a:lnTo>
                      <a:pt x="461" y="738"/>
                    </a:lnTo>
                    <a:lnTo>
                      <a:pt x="439" y="735"/>
                    </a:lnTo>
                    <a:lnTo>
                      <a:pt x="417" y="731"/>
                    </a:lnTo>
                    <a:lnTo>
                      <a:pt x="396" y="726"/>
                    </a:lnTo>
                    <a:lnTo>
                      <a:pt x="374" y="722"/>
                    </a:lnTo>
                    <a:lnTo>
                      <a:pt x="353" y="716"/>
                    </a:lnTo>
                    <a:lnTo>
                      <a:pt x="333" y="711"/>
                    </a:lnTo>
                    <a:lnTo>
                      <a:pt x="312" y="705"/>
                    </a:lnTo>
                    <a:lnTo>
                      <a:pt x="271" y="693"/>
                    </a:lnTo>
                    <a:lnTo>
                      <a:pt x="250" y="686"/>
                    </a:lnTo>
                    <a:lnTo>
                      <a:pt x="229" y="679"/>
                    </a:lnTo>
                    <a:lnTo>
                      <a:pt x="209" y="670"/>
                    </a:lnTo>
                    <a:lnTo>
                      <a:pt x="190" y="663"/>
                    </a:lnTo>
                    <a:lnTo>
                      <a:pt x="170" y="655"/>
                    </a:lnTo>
                    <a:lnTo>
                      <a:pt x="150" y="646"/>
                    </a:lnTo>
                    <a:lnTo>
                      <a:pt x="131" y="637"/>
                    </a:lnTo>
                    <a:lnTo>
                      <a:pt x="112" y="628"/>
                    </a:lnTo>
                    <a:lnTo>
                      <a:pt x="92" y="619"/>
                    </a:lnTo>
                    <a:lnTo>
                      <a:pt x="73" y="610"/>
                    </a:lnTo>
                    <a:lnTo>
                      <a:pt x="36" y="590"/>
                    </a:lnTo>
                    <a:lnTo>
                      <a:pt x="0" y="568"/>
                    </a:lnTo>
                    <a:close/>
                  </a:path>
                </a:pathLst>
              </a:custGeom>
              <a:solidFill>
                <a:schemeClr val="hlink"/>
              </a:solidFill>
              <a:ln w="19050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2" name="Text Box 7"/>
              <p:cNvSpPr txBox="1">
                <a:spLocks noChangeArrowheads="1"/>
              </p:cNvSpPr>
              <p:nvPr/>
            </p:nvSpPr>
            <p:spPr bwMode="auto">
              <a:xfrm>
                <a:off x="2400" y="3359"/>
                <a:ext cx="814" cy="52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500" b="1" dirty="0" err="1">
                    <a:solidFill>
                      <a:schemeClr val="bg1"/>
                    </a:solidFill>
                  </a:rPr>
                  <a:t>Implemen-tation</a:t>
                </a:r>
                <a:r>
                  <a:rPr lang="en-US" sz="500" b="1" dirty="0">
                    <a:solidFill>
                      <a:schemeClr val="bg1"/>
                    </a:solidFill>
                  </a:rPr>
                  <a:t> of policy</a:t>
                </a:r>
              </a:p>
            </p:txBody>
          </p:sp>
        </p:grpSp>
        <p:grpSp>
          <p:nvGrpSpPr>
            <p:cNvPr id="38" name="Group 8"/>
            <p:cNvGrpSpPr>
              <a:grpSpLocks/>
            </p:cNvGrpSpPr>
            <p:nvPr/>
          </p:nvGrpSpPr>
          <p:grpSpPr bwMode="auto">
            <a:xfrm>
              <a:off x="96" y="2292"/>
              <a:ext cx="896" cy="1420"/>
              <a:chOff x="1499" y="2190"/>
              <a:chExt cx="1002" cy="1542"/>
            </a:xfrm>
          </p:grpSpPr>
          <p:sp>
            <p:nvSpPr>
              <p:cNvPr id="39" name="Freeform 9"/>
              <p:cNvSpPr>
                <a:spLocks noChangeAspect="1"/>
              </p:cNvSpPr>
              <p:nvPr/>
            </p:nvSpPr>
            <p:spPr bwMode="auto">
              <a:xfrm rot="23874">
                <a:off x="1499" y="2190"/>
                <a:ext cx="1002" cy="1542"/>
              </a:xfrm>
              <a:custGeom>
                <a:avLst/>
                <a:gdLst>
                  <a:gd name="T0" fmla="*/ 917 w 934"/>
                  <a:gd name="T1" fmla="*/ 907 h 1434"/>
                  <a:gd name="T2" fmla="*/ 885 w 934"/>
                  <a:gd name="T3" fmla="*/ 883 h 1434"/>
                  <a:gd name="T4" fmla="*/ 854 w 934"/>
                  <a:gd name="T5" fmla="*/ 858 h 1434"/>
                  <a:gd name="T6" fmla="*/ 825 w 934"/>
                  <a:gd name="T7" fmla="*/ 831 h 1434"/>
                  <a:gd name="T8" fmla="*/ 798 w 934"/>
                  <a:gd name="T9" fmla="*/ 803 h 1434"/>
                  <a:gd name="T10" fmla="*/ 773 w 934"/>
                  <a:gd name="T11" fmla="*/ 771 h 1434"/>
                  <a:gd name="T12" fmla="*/ 750 w 934"/>
                  <a:gd name="T13" fmla="*/ 740 h 1434"/>
                  <a:gd name="T14" fmla="*/ 729 w 934"/>
                  <a:gd name="T15" fmla="*/ 706 h 1434"/>
                  <a:gd name="T16" fmla="*/ 708 w 934"/>
                  <a:gd name="T17" fmla="*/ 672 h 1434"/>
                  <a:gd name="T18" fmla="*/ 691 w 934"/>
                  <a:gd name="T19" fmla="*/ 636 h 1434"/>
                  <a:gd name="T20" fmla="*/ 676 w 934"/>
                  <a:gd name="T21" fmla="*/ 598 h 1434"/>
                  <a:gd name="T22" fmla="*/ 663 w 934"/>
                  <a:gd name="T23" fmla="*/ 560 h 1434"/>
                  <a:gd name="T24" fmla="*/ 653 w 934"/>
                  <a:gd name="T25" fmla="*/ 521 h 1434"/>
                  <a:gd name="T26" fmla="*/ 645 w 934"/>
                  <a:gd name="T27" fmla="*/ 480 h 1434"/>
                  <a:gd name="T28" fmla="*/ 640 w 934"/>
                  <a:gd name="T29" fmla="*/ 438 h 1434"/>
                  <a:gd name="T30" fmla="*/ 637 w 934"/>
                  <a:gd name="T31" fmla="*/ 397 h 1434"/>
                  <a:gd name="T32" fmla="*/ 637 w 934"/>
                  <a:gd name="T33" fmla="*/ 355 h 1434"/>
                  <a:gd name="T34" fmla="*/ 639 w 934"/>
                  <a:gd name="T35" fmla="*/ 315 h 1434"/>
                  <a:gd name="T36" fmla="*/ 401 w 934"/>
                  <a:gd name="T37" fmla="*/ 0 h 1434"/>
                  <a:gd name="T38" fmla="*/ 26 w 934"/>
                  <a:gd name="T39" fmla="*/ 115 h 1434"/>
                  <a:gd name="T40" fmla="*/ 14 w 934"/>
                  <a:gd name="T41" fmla="*/ 188 h 1434"/>
                  <a:gd name="T42" fmla="*/ 9 w 934"/>
                  <a:gd name="T43" fmla="*/ 225 h 1434"/>
                  <a:gd name="T44" fmla="*/ 5 w 934"/>
                  <a:gd name="T45" fmla="*/ 262 h 1434"/>
                  <a:gd name="T46" fmla="*/ 1 w 934"/>
                  <a:gd name="T47" fmla="*/ 338 h 1434"/>
                  <a:gd name="T48" fmla="*/ 0 w 934"/>
                  <a:gd name="T49" fmla="*/ 396 h 1434"/>
                  <a:gd name="T50" fmla="*/ 2 w 934"/>
                  <a:gd name="T51" fmla="*/ 437 h 1434"/>
                  <a:gd name="T52" fmla="*/ 4 w 934"/>
                  <a:gd name="T53" fmla="*/ 478 h 1434"/>
                  <a:gd name="T54" fmla="*/ 10 w 934"/>
                  <a:gd name="T55" fmla="*/ 538 h 1434"/>
                  <a:gd name="T56" fmla="*/ 16 w 934"/>
                  <a:gd name="T57" fmla="*/ 577 h 1434"/>
                  <a:gd name="T58" fmla="*/ 31 w 934"/>
                  <a:gd name="T59" fmla="*/ 656 h 1434"/>
                  <a:gd name="T60" fmla="*/ 40 w 934"/>
                  <a:gd name="T61" fmla="*/ 694 h 1434"/>
                  <a:gd name="T62" fmla="*/ 62 w 934"/>
                  <a:gd name="T63" fmla="*/ 769 h 1434"/>
                  <a:gd name="T64" fmla="*/ 82 w 934"/>
                  <a:gd name="T65" fmla="*/ 825 h 1434"/>
                  <a:gd name="T66" fmla="*/ 96 w 934"/>
                  <a:gd name="T67" fmla="*/ 861 h 1434"/>
                  <a:gd name="T68" fmla="*/ 119 w 934"/>
                  <a:gd name="T69" fmla="*/ 914 h 1434"/>
                  <a:gd name="T70" fmla="*/ 154 w 934"/>
                  <a:gd name="T71" fmla="*/ 983 h 1434"/>
                  <a:gd name="T72" fmla="*/ 173 w 934"/>
                  <a:gd name="T73" fmla="*/ 1016 h 1434"/>
                  <a:gd name="T74" fmla="*/ 203 w 934"/>
                  <a:gd name="T75" fmla="*/ 1065 h 1434"/>
                  <a:gd name="T76" fmla="*/ 235 w 934"/>
                  <a:gd name="T77" fmla="*/ 1114 h 1434"/>
                  <a:gd name="T78" fmla="*/ 281 w 934"/>
                  <a:gd name="T79" fmla="*/ 1175 h 1434"/>
                  <a:gd name="T80" fmla="*/ 306 w 934"/>
                  <a:gd name="T81" fmla="*/ 1204 h 1434"/>
                  <a:gd name="T82" fmla="*/ 331 w 934"/>
                  <a:gd name="T83" fmla="*/ 1232 h 1434"/>
                  <a:gd name="T84" fmla="*/ 357 w 934"/>
                  <a:gd name="T85" fmla="*/ 1261 h 1434"/>
                  <a:gd name="T86" fmla="*/ 383 w 934"/>
                  <a:gd name="T87" fmla="*/ 1288 h 1434"/>
                  <a:gd name="T88" fmla="*/ 412 w 934"/>
                  <a:gd name="T89" fmla="*/ 1315 h 1434"/>
                  <a:gd name="T90" fmla="*/ 469 w 934"/>
                  <a:gd name="T91" fmla="*/ 1364 h 1434"/>
                  <a:gd name="T92" fmla="*/ 529 w 934"/>
                  <a:gd name="T93" fmla="*/ 1411 h 1434"/>
                  <a:gd name="T94" fmla="*/ 601 w 934"/>
                  <a:gd name="T95" fmla="*/ 1030 h 1434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934"/>
                  <a:gd name="T145" fmla="*/ 0 h 1434"/>
                  <a:gd name="T146" fmla="*/ 934 w 934"/>
                  <a:gd name="T147" fmla="*/ 1434 h 1434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934" h="1434">
                    <a:moveTo>
                      <a:pt x="934" y="918"/>
                    </a:moveTo>
                    <a:lnTo>
                      <a:pt x="917" y="907"/>
                    </a:lnTo>
                    <a:lnTo>
                      <a:pt x="901" y="895"/>
                    </a:lnTo>
                    <a:lnTo>
                      <a:pt x="885" y="883"/>
                    </a:lnTo>
                    <a:lnTo>
                      <a:pt x="869" y="871"/>
                    </a:lnTo>
                    <a:lnTo>
                      <a:pt x="854" y="858"/>
                    </a:lnTo>
                    <a:lnTo>
                      <a:pt x="839" y="845"/>
                    </a:lnTo>
                    <a:lnTo>
                      <a:pt x="825" y="831"/>
                    </a:lnTo>
                    <a:lnTo>
                      <a:pt x="812" y="817"/>
                    </a:lnTo>
                    <a:lnTo>
                      <a:pt x="798" y="803"/>
                    </a:lnTo>
                    <a:lnTo>
                      <a:pt x="786" y="788"/>
                    </a:lnTo>
                    <a:lnTo>
                      <a:pt x="773" y="771"/>
                    </a:lnTo>
                    <a:lnTo>
                      <a:pt x="761" y="756"/>
                    </a:lnTo>
                    <a:lnTo>
                      <a:pt x="750" y="740"/>
                    </a:lnTo>
                    <a:lnTo>
                      <a:pt x="739" y="723"/>
                    </a:lnTo>
                    <a:lnTo>
                      <a:pt x="729" y="706"/>
                    </a:lnTo>
                    <a:lnTo>
                      <a:pt x="718" y="689"/>
                    </a:lnTo>
                    <a:lnTo>
                      <a:pt x="708" y="672"/>
                    </a:lnTo>
                    <a:lnTo>
                      <a:pt x="699" y="654"/>
                    </a:lnTo>
                    <a:lnTo>
                      <a:pt x="691" y="636"/>
                    </a:lnTo>
                    <a:lnTo>
                      <a:pt x="683" y="618"/>
                    </a:lnTo>
                    <a:lnTo>
                      <a:pt x="676" y="598"/>
                    </a:lnTo>
                    <a:lnTo>
                      <a:pt x="669" y="579"/>
                    </a:lnTo>
                    <a:lnTo>
                      <a:pt x="663" y="560"/>
                    </a:lnTo>
                    <a:lnTo>
                      <a:pt x="658" y="540"/>
                    </a:lnTo>
                    <a:lnTo>
                      <a:pt x="653" y="521"/>
                    </a:lnTo>
                    <a:lnTo>
                      <a:pt x="649" y="501"/>
                    </a:lnTo>
                    <a:lnTo>
                      <a:pt x="645" y="480"/>
                    </a:lnTo>
                    <a:lnTo>
                      <a:pt x="642" y="460"/>
                    </a:lnTo>
                    <a:lnTo>
                      <a:pt x="640" y="438"/>
                    </a:lnTo>
                    <a:lnTo>
                      <a:pt x="638" y="418"/>
                    </a:lnTo>
                    <a:lnTo>
                      <a:pt x="637" y="397"/>
                    </a:lnTo>
                    <a:lnTo>
                      <a:pt x="637" y="376"/>
                    </a:lnTo>
                    <a:lnTo>
                      <a:pt x="637" y="355"/>
                    </a:lnTo>
                    <a:lnTo>
                      <a:pt x="638" y="335"/>
                    </a:lnTo>
                    <a:lnTo>
                      <a:pt x="639" y="315"/>
                    </a:lnTo>
                    <a:lnTo>
                      <a:pt x="642" y="295"/>
                    </a:lnTo>
                    <a:lnTo>
                      <a:pt x="401" y="0"/>
                    </a:lnTo>
                    <a:lnTo>
                      <a:pt x="34" y="80"/>
                    </a:lnTo>
                    <a:lnTo>
                      <a:pt x="26" y="115"/>
                    </a:lnTo>
                    <a:lnTo>
                      <a:pt x="20" y="152"/>
                    </a:lnTo>
                    <a:lnTo>
                      <a:pt x="14" y="188"/>
                    </a:lnTo>
                    <a:lnTo>
                      <a:pt x="11" y="207"/>
                    </a:lnTo>
                    <a:lnTo>
                      <a:pt x="9" y="225"/>
                    </a:lnTo>
                    <a:lnTo>
                      <a:pt x="7" y="243"/>
                    </a:lnTo>
                    <a:lnTo>
                      <a:pt x="5" y="262"/>
                    </a:lnTo>
                    <a:lnTo>
                      <a:pt x="2" y="300"/>
                    </a:lnTo>
                    <a:lnTo>
                      <a:pt x="1" y="338"/>
                    </a:lnTo>
                    <a:lnTo>
                      <a:pt x="0" y="376"/>
                    </a:lnTo>
                    <a:lnTo>
                      <a:pt x="0" y="396"/>
                    </a:lnTo>
                    <a:lnTo>
                      <a:pt x="1" y="416"/>
                    </a:lnTo>
                    <a:lnTo>
                      <a:pt x="2" y="437"/>
                    </a:lnTo>
                    <a:lnTo>
                      <a:pt x="3" y="458"/>
                    </a:lnTo>
                    <a:lnTo>
                      <a:pt x="4" y="478"/>
                    </a:lnTo>
                    <a:lnTo>
                      <a:pt x="6" y="498"/>
                    </a:lnTo>
                    <a:lnTo>
                      <a:pt x="10" y="538"/>
                    </a:lnTo>
                    <a:lnTo>
                      <a:pt x="13" y="557"/>
                    </a:lnTo>
                    <a:lnTo>
                      <a:pt x="16" y="577"/>
                    </a:lnTo>
                    <a:lnTo>
                      <a:pt x="23" y="617"/>
                    </a:lnTo>
                    <a:lnTo>
                      <a:pt x="31" y="656"/>
                    </a:lnTo>
                    <a:lnTo>
                      <a:pt x="35" y="675"/>
                    </a:lnTo>
                    <a:lnTo>
                      <a:pt x="40" y="694"/>
                    </a:lnTo>
                    <a:lnTo>
                      <a:pt x="50" y="732"/>
                    </a:lnTo>
                    <a:lnTo>
                      <a:pt x="62" y="769"/>
                    </a:lnTo>
                    <a:lnTo>
                      <a:pt x="74" y="807"/>
                    </a:lnTo>
                    <a:lnTo>
                      <a:pt x="82" y="825"/>
                    </a:lnTo>
                    <a:lnTo>
                      <a:pt x="89" y="843"/>
                    </a:lnTo>
                    <a:lnTo>
                      <a:pt x="96" y="861"/>
                    </a:lnTo>
                    <a:lnTo>
                      <a:pt x="104" y="878"/>
                    </a:lnTo>
                    <a:lnTo>
                      <a:pt x="119" y="914"/>
                    </a:lnTo>
                    <a:lnTo>
                      <a:pt x="136" y="949"/>
                    </a:lnTo>
                    <a:lnTo>
                      <a:pt x="154" y="983"/>
                    </a:lnTo>
                    <a:lnTo>
                      <a:pt x="163" y="1000"/>
                    </a:lnTo>
                    <a:lnTo>
                      <a:pt x="173" y="1016"/>
                    </a:lnTo>
                    <a:lnTo>
                      <a:pt x="192" y="1049"/>
                    </a:lnTo>
                    <a:lnTo>
                      <a:pt x="203" y="1065"/>
                    </a:lnTo>
                    <a:lnTo>
                      <a:pt x="213" y="1081"/>
                    </a:lnTo>
                    <a:lnTo>
                      <a:pt x="235" y="1114"/>
                    </a:lnTo>
                    <a:lnTo>
                      <a:pt x="258" y="1145"/>
                    </a:lnTo>
                    <a:lnTo>
                      <a:pt x="281" y="1175"/>
                    </a:lnTo>
                    <a:lnTo>
                      <a:pt x="293" y="1189"/>
                    </a:lnTo>
                    <a:lnTo>
                      <a:pt x="306" y="1204"/>
                    </a:lnTo>
                    <a:lnTo>
                      <a:pt x="318" y="1218"/>
                    </a:lnTo>
                    <a:lnTo>
                      <a:pt x="331" y="1232"/>
                    </a:lnTo>
                    <a:lnTo>
                      <a:pt x="344" y="1246"/>
                    </a:lnTo>
                    <a:lnTo>
                      <a:pt x="357" y="1261"/>
                    </a:lnTo>
                    <a:lnTo>
                      <a:pt x="370" y="1275"/>
                    </a:lnTo>
                    <a:lnTo>
                      <a:pt x="383" y="1288"/>
                    </a:lnTo>
                    <a:lnTo>
                      <a:pt x="397" y="1301"/>
                    </a:lnTo>
                    <a:lnTo>
                      <a:pt x="412" y="1315"/>
                    </a:lnTo>
                    <a:lnTo>
                      <a:pt x="440" y="1340"/>
                    </a:lnTo>
                    <a:lnTo>
                      <a:pt x="469" y="1364"/>
                    </a:lnTo>
                    <a:lnTo>
                      <a:pt x="499" y="1388"/>
                    </a:lnTo>
                    <a:lnTo>
                      <a:pt x="529" y="1411"/>
                    </a:lnTo>
                    <a:lnTo>
                      <a:pt x="561" y="1434"/>
                    </a:lnTo>
                    <a:lnTo>
                      <a:pt x="601" y="1030"/>
                    </a:lnTo>
                    <a:lnTo>
                      <a:pt x="934" y="918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" name="Text Box 10"/>
              <p:cNvSpPr txBox="1">
                <a:spLocks noChangeArrowheads="1"/>
              </p:cNvSpPr>
              <p:nvPr/>
            </p:nvSpPr>
            <p:spPr bwMode="auto">
              <a:xfrm>
                <a:off x="1512" y="2592"/>
                <a:ext cx="719" cy="34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500" b="1" dirty="0" err="1" smtClean="0"/>
                  <a:t>Evalu</a:t>
                </a:r>
                <a:r>
                  <a:rPr lang="en-US" sz="500" b="1" dirty="0" smtClean="0"/>
                  <a:t>-</a:t>
                </a:r>
                <a:r>
                  <a:rPr lang="en-US" sz="500" b="1" dirty="0"/>
                  <a:t/>
                </a:r>
                <a:br>
                  <a:rPr lang="en-US" sz="500" b="1" dirty="0"/>
                </a:br>
                <a:r>
                  <a:rPr lang="en-US" sz="500" b="1" dirty="0" err="1" smtClean="0"/>
                  <a:t>ation</a:t>
                </a:r>
                <a:endParaRPr lang="en-US" sz="500" b="1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23. März 2012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077200" y="6686550"/>
            <a:ext cx="685800" cy="171450"/>
          </a:xfrm>
        </p:spPr>
        <p:txBody>
          <a:bodyPr/>
          <a:lstStyle/>
          <a:p>
            <a:r>
              <a:rPr lang="de-DE" smtClean="0"/>
              <a:t>Seite </a:t>
            </a:r>
            <a:fld id="{71447236-6F8B-474C-AE52-C5D3742BA1AA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633249" y="1066800"/>
            <a:ext cx="8510751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ts val="2000"/>
              </a:lnSpc>
              <a:spcBef>
                <a:spcPts val="100"/>
              </a:spcBef>
            </a:pPr>
            <a:r>
              <a:rPr lang="en-US" altLang="de-DE" sz="20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The Core Strategic Group: Indispensable “strategy unit” and </a:t>
            </a:r>
            <a:br>
              <a:rPr lang="en-US" altLang="de-DE" sz="20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</a:br>
            <a:r>
              <a:rPr lang="en-US" altLang="de-DE" sz="20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crucial to every reform’s success  </a:t>
            </a:r>
            <a:endParaRPr lang="de-DE" altLang="de-DE" sz="2000" b="1" dirty="0">
              <a:solidFill>
                <a:schemeClr val="hlink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Grafik 6" descr="Tiki_Zeichnungen englisch-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6265" y="1981200"/>
            <a:ext cx="4855335" cy="2971800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81000" y="1828800"/>
            <a:ext cx="4343400" cy="4191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>
                <a:schemeClr val="hlink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de-DE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90500" marR="0" lvl="0" indent="-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>
                <a:schemeClr val="hlink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Composition</a:t>
            </a: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differs</a:t>
            </a: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depending</a:t>
            </a:r>
            <a:r>
              <a:rPr lang="de-DE" kern="0" dirty="0" smtClean="0">
                <a:latin typeface="+mn-lt"/>
              </a:rPr>
              <a:t> on </a:t>
            </a:r>
            <a:r>
              <a:rPr lang="de-DE" kern="0" dirty="0" err="1" smtClean="0">
                <a:latin typeface="+mn-lt"/>
              </a:rPr>
              <a:t>the</a:t>
            </a:r>
            <a:r>
              <a:rPr lang="de-DE" kern="0" dirty="0" smtClean="0">
                <a:latin typeface="+mn-lt"/>
              </a:rPr>
              <a:t> </a:t>
            </a:r>
            <a:r>
              <a:rPr kumimoji="0" lang="de-DE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policy</a:t>
            </a: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area</a:t>
            </a:r>
            <a:endParaRPr kumimoji="0" lang="de-DE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90500" marR="0" lvl="0" indent="-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>
                <a:schemeClr val="hlink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Engine </a:t>
            </a:r>
            <a:r>
              <a:rPr kumimoji="0" lang="de-DE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</a:t>
            </a: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steering</a:t>
            </a: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wheel</a:t>
            </a: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behind</a:t>
            </a: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reform</a:t>
            </a:r>
            <a:endParaRPr lang="de-DE" kern="0" dirty="0" smtClean="0">
              <a:latin typeface="+mn-lt"/>
            </a:endParaRPr>
          </a:p>
          <a:p>
            <a:pPr marL="190500" marR="0" lvl="0" indent="-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>
                <a:schemeClr val="hlink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Core </a:t>
            </a:r>
            <a:r>
              <a:rPr lang="de-DE" kern="0" dirty="0" smtClean="0">
                <a:latin typeface="+mn-lt"/>
              </a:rPr>
              <a:t>S</a:t>
            </a:r>
            <a:r>
              <a:rPr kumimoji="0" lang="de-DE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trategic</a:t>
            </a: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de-DE" kern="0" dirty="0" err="1" smtClean="0">
                <a:latin typeface="+mn-lt"/>
              </a:rPr>
              <a:t>G</a:t>
            </a:r>
            <a:r>
              <a:rPr kumimoji="0" lang="de-DE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roup</a:t>
            </a: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with</a:t>
            </a: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b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„</a:t>
            </a:r>
            <a:r>
              <a:rPr kumimoji="0" lang="de-DE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three</a:t>
            </a: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C-</a:t>
            </a:r>
            <a:r>
              <a:rPr kumimoji="0" lang="de-DE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qualifications</a:t>
            </a:r>
            <a:r>
              <a:rPr kumimoji="0" lang="de-DE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</a:p>
          <a:p>
            <a:pPr marL="647700" lvl="1" indent="-190500" algn="l">
              <a:spcAft>
                <a:spcPts val="900"/>
              </a:spcAft>
              <a:buClr>
                <a:schemeClr val="hlink"/>
              </a:buClr>
              <a:buFont typeface="Courier New" pitchFamily="49" charset="0"/>
              <a:buChar char="o"/>
              <a:defRPr/>
            </a:pPr>
            <a:r>
              <a:rPr kumimoji="0" lang="de-DE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Fostering</a:t>
            </a:r>
            <a:r>
              <a:rPr kumimoji="0" lang="de-DE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</a:t>
            </a:r>
            <a:r>
              <a:rPr kumimoji="0" lang="de-DE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culture</a:t>
            </a:r>
            <a:r>
              <a:rPr kumimoji="0" lang="de-DE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</a:t>
            </a:r>
            <a:r>
              <a:rPr kumimoji="0" lang="de-DE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innovation</a:t>
            </a:r>
            <a:endParaRPr kumimoji="0" lang="de-DE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7700" lvl="1" indent="-190500" algn="l">
              <a:spcAft>
                <a:spcPts val="900"/>
              </a:spcAft>
              <a:buClr>
                <a:schemeClr val="hlink"/>
              </a:buClr>
              <a:buFont typeface="Courier New" pitchFamily="49" charset="0"/>
              <a:buChar char="o"/>
              <a:defRPr/>
            </a:pPr>
            <a:r>
              <a:rPr kumimoji="0" lang="de-DE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Strengthening</a:t>
            </a:r>
            <a:r>
              <a:rPr kumimoji="0" lang="de-DE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communication</a:t>
            </a:r>
            <a:r>
              <a:rPr kumimoji="0" lang="de-DE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abilities</a:t>
            </a:r>
            <a:endParaRPr kumimoji="0" lang="de-DE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7700" lvl="1" indent="-190500" algn="l">
              <a:spcAft>
                <a:spcPts val="900"/>
              </a:spcAft>
              <a:buClr>
                <a:schemeClr val="hlink"/>
              </a:buClr>
              <a:buFont typeface="Courier New" pitchFamily="49" charset="0"/>
              <a:buChar char="o"/>
              <a:defRPr/>
            </a:pPr>
            <a:r>
              <a:rPr kumimoji="0" lang="de-DE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Guaranteeing</a:t>
            </a:r>
            <a:r>
              <a:rPr kumimoji="0" lang="de-DE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implementation</a:t>
            </a:r>
            <a:r>
              <a:rPr kumimoji="0" lang="de-DE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capabilities</a:t>
            </a:r>
            <a:endParaRPr kumimoji="0" lang="de-DE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23. März 2012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077200" y="6686550"/>
            <a:ext cx="685800" cy="171450"/>
          </a:xfrm>
        </p:spPr>
        <p:txBody>
          <a:bodyPr/>
          <a:lstStyle/>
          <a:p>
            <a:r>
              <a:rPr lang="de-DE" smtClean="0"/>
              <a:t>Seite </a:t>
            </a:r>
            <a:fld id="{71447236-6F8B-474C-AE52-C5D3742BA1AA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633249" y="1066800"/>
            <a:ext cx="8510751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ts val="2000"/>
              </a:lnSpc>
              <a:spcBef>
                <a:spcPts val="100"/>
              </a:spcBef>
            </a:pPr>
            <a:r>
              <a:rPr lang="en-US" altLang="de-DE" sz="20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The Guidelines for Strategic Policy Reform are based on three strategic dimensions (“The Three C’s”)  - </a:t>
            </a:r>
            <a:r>
              <a:rPr lang="en-US" altLang="de-DE" sz="2000" b="1" i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2</a:t>
            </a:r>
            <a:r>
              <a:rPr lang="en-US" altLang="de-DE" sz="2000" b="1" i="1" baseline="30000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nd</a:t>
            </a:r>
            <a:r>
              <a:rPr lang="en-US" altLang="de-DE" sz="2000" b="1" i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de-DE" sz="2000" b="1" i="1" dirty="0" smtClean="0">
                <a:solidFill>
                  <a:schemeClr val="hlink"/>
                </a:solidFill>
              </a:rPr>
              <a:t>structuring criterion </a:t>
            </a:r>
            <a:endParaRPr lang="de-DE" altLang="de-DE" sz="2000" b="1" dirty="0">
              <a:solidFill>
                <a:schemeClr val="hlink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838200" y="5334000"/>
            <a:ext cx="716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Wingdings" pitchFamily="2" charset="2"/>
              <a:buChar char="§"/>
            </a:pPr>
            <a:r>
              <a:rPr lang="en-GB" b="1" dirty="0" smtClean="0"/>
              <a:t> Competence, Communication, and Capability to Implement as main determining factors whether a reform fails or succeeds</a:t>
            </a:r>
          </a:p>
          <a:p>
            <a:pPr algn="l">
              <a:buFont typeface="Wingdings" pitchFamily="2" charset="2"/>
              <a:buChar char="§"/>
            </a:pPr>
            <a:r>
              <a:rPr lang="en-GB" b="1" dirty="0" smtClean="0"/>
              <a:t> Balance between these dimensions is favourable for reform success, but context-specific weighting by decision-makers </a:t>
            </a:r>
          </a:p>
        </p:txBody>
      </p: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533400" y="5334000"/>
            <a:ext cx="304800" cy="304800"/>
          </a:xfrm>
          <a:prstGeom prst="rightArrow">
            <a:avLst>
              <a:gd name="adj1" fmla="val 58657"/>
              <a:gd name="adj2" fmla="val 23769"/>
            </a:avLst>
          </a:prstGeom>
          <a:solidFill>
            <a:schemeClr val="bg2"/>
          </a:solidFill>
          <a:ln w="6350">
            <a:solidFill>
              <a:schemeClr val="bg2"/>
            </a:solidFill>
            <a:miter lim="800000"/>
            <a:headEnd/>
            <a:tailEnd/>
          </a:ln>
        </p:spPr>
        <p:txBody>
          <a:bodyPr wrap="none" lIns="72000" tIns="0" rIns="0" bIns="0" anchor="ctr"/>
          <a:lstStyle/>
          <a:p>
            <a:endParaRPr lang="de-DE"/>
          </a:p>
        </p:txBody>
      </p:sp>
      <p:pic>
        <p:nvPicPr>
          <p:cNvPr id="9" name="Grafik 8" descr="Schaubild_09.PNG"/>
          <p:cNvPicPr>
            <a:picLocks noChangeAspect="1"/>
          </p:cNvPicPr>
          <p:nvPr/>
        </p:nvPicPr>
        <p:blipFill>
          <a:blip r:embed="rId3" cstate="print"/>
          <a:srcRect t="11143" b="3426"/>
          <a:stretch>
            <a:fillRect/>
          </a:stretch>
        </p:blipFill>
        <p:spPr>
          <a:xfrm>
            <a:off x="1352769" y="1752600"/>
            <a:ext cx="6267231" cy="3505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23. März 2012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077200" y="6686550"/>
            <a:ext cx="685800" cy="171450"/>
          </a:xfrm>
        </p:spPr>
        <p:txBody>
          <a:bodyPr/>
          <a:lstStyle/>
          <a:p>
            <a:r>
              <a:rPr lang="de-DE" smtClean="0"/>
              <a:t>Seite </a:t>
            </a:r>
            <a:fld id="{71447236-6F8B-474C-AE52-C5D3742BA1AA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633249" y="1066800"/>
            <a:ext cx="8510751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ts val="2000"/>
              </a:lnSpc>
              <a:spcBef>
                <a:spcPts val="100"/>
              </a:spcBef>
            </a:pPr>
            <a:r>
              <a:rPr lang="en-US" altLang="de-DE" sz="20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Synthesis: The Bertelsmann Foundation Guidelines for Strategic Policy Reform at a Glance</a:t>
            </a:r>
            <a:endParaRPr lang="de-DE" altLang="de-DE" sz="2000" b="1" dirty="0">
              <a:solidFill>
                <a:schemeClr val="hlink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81000" y="1828800"/>
            <a:ext cx="4343400" cy="4191000"/>
          </a:xfrm>
          <a:prstGeom prst="rect">
            <a:avLst/>
          </a:prstGeom>
        </p:spPr>
        <p:txBody>
          <a:bodyPr/>
          <a:lstStyle/>
          <a:p>
            <a:pPr marL="190500" lvl="0" indent="-190500" algn="l">
              <a:spcAft>
                <a:spcPts val="900"/>
              </a:spcAft>
              <a:buClr>
                <a:schemeClr val="hlink"/>
              </a:buClr>
              <a:defRPr/>
            </a:pPr>
            <a:endParaRPr lang="de-DE" kern="0" dirty="0" smtClean="0">
              <a:latin typeface="+mn-lt"/>
            </a:endParaRPr>
          </a:p>
        </p:txBody>
      </p:sp>
      <p:pic>
        <p:nvPicPr>
          <p:cNvPr id="8" name="Grafik 7" descr="Schaubild_02.PNG"/>
          <p:cNvPicPr>
            <a:picLocks noChangeAspect="1"/>
          </p:cNvPicPr>
          <p:nvPr/>
        </p:nvPicPr>
        <p:blipFill>
          <a:blip r:embed="rId3" cstate="print"/>
          <a:srcRect t="11133"/>
          <a:stretch>
            <a:fillRect/>
          </a:stretch>
        </p:blipFill>
        <p:spPr>
          <a:xfrm>
            <a:off x="711487" y="1752600"/>
            <a:ext cx="7790378" cy="411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rafik 18" descr="Schaubild_02.PNG"/>
          <p:cNvPicPr>
            <a:picLocks noChangeAspect="1"/>
          </p:cNvPicPr>
          <p:nvPr/>
        </p:nvPicPr>
        <p:blipFill>
          <a:blip r:embed="rId3" cstate="print"/>
          <a:srcRect t="11133" b="3864"/>
          <a:stretch>
            <a:fillRect/>
          </a:stretch>
        </p:blipFill>
        <p:spPr>
          <a:xfrm>
            <a:off x="2255510" y="1628395"/>
            <a:ext cx="4373890" cy="2209800"/>
          </a:xfrm>
          <a:prstGeom prst="rect">
            <a:avLst/>
          </a:prstGeom>
        </p:spPr>
      </p:pic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23. März 2012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077200" y="6686550"/>
            <a:ext cx="685800" cy="171450"/>
          </a:xfrm>
        </p:spPr>
        <p:txBody>
          <a:bodyPr/>
          <a:lstStyle/>
          <a:p>
            <a:r>
              <a:rPr lang="de-DE" smtClean="0"/>
              <a:t>Seite </a:t>
            </a:r>
            <a:fld id="{71447236-6F8B-474C-AE52-C5D3742BA1AA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633249" y="1066800"/>
            <a:ext cx="8510751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ts val="2000"/>
              </a:lnSpc>
              <a:spcBef>
                <a:spcPts val="100"/>
              </a:spcBef>
            </a:pPr>
            <a:r>
              <a:rPr lang="en-US" altLang="de-DE" sz="20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Synthesis: The Bertelsmann Foundation Guidelines for Strategic Policy Reform – again applied to the Hamburg University Reform</a:t>
            </a:r>
            <a:endParaRPr lang="de-DE" altLang="de-DE" sz="2000" b="1" dirty="0">
              <a:solidFill>
                <a:schemeClr val="hlink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2133600"/>
            <a:ext cx="1712267" cy="1143000"/>
          </a:xfrm>
          <a:prstGeom prst="rect">
            <a:avLst/>
          </a:prstGeom>
          <a:noFill/>
        </p:spPr>
      </p:pic>
      <p:sp>
        <p:nvSpPr>
          <p:cNvPr id="10" name="Freeform 46"/>
          <p:cNvSpPr>
            <a:spLocks/>
          </p:cNvSpPr>
          <p:nvPr/>
        </p:nvSpPr>
        <p:spPr bwMode="auto">
          <a:xfrm rot="20192292">
            <a:off x="6267026" y="3093765"/>
            <a:ext cx="145779" cy="276999"/>
          </a:xfrm>
          <a:custGeom>
            <a:avLst/>
            <a:gdLst>
              <a:gd name="T0" fmla="*/ 128 w 152"/>
              <a:gd name="T1" fmla="*/ 0 h 328"/>
              <a:gd name="T2" fmla="*/ 32 w 152"/>
              <a:gd name="T3" fmla="*/ 128 h 328"/>
              <a:gd name="T4" fmla="*/ 152 w 152"/>
              <a:gd name="T5" fmla="*/ 112 h 328"/>
              <a:gd name="T6" fmla="*/ 0 w 152"/>
              <a:gd name="T7" fmla="*/ 328 h 328"/>
              <a:gd name="T8" fmla="*/ 0 60000 65536"/>
              <a:gd name="T9" fmla="*/ 0 60000 65536"/>
              <a:gd name="T10" fmla="*/ 0 60000 65536"/>
              <a:gd name="T11" fmla="*/ 0 60000 65536"/>
              <a:gd name="T12" fmla="*/ 0 w 152"/>
              <a:gd name="T13" fmla="*/ 0 h 328"/>
              <a:gd name="T14" fmla="*/ 152 w 152"/>
              <a:gd name="T15" fmla="*/ 328 h 3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2" h="328">
                <a:moveTo>
                  <a:pt x="128" y="0"/>
                </a:moveTo>
                <a:lnTo>
                  <a:pt x="32" y="128"/>
                </a:lnTo>
                <a:lnTo>
                  <a:pt x="152" y="112"/>
                </a:lnTo>
                <a:lnTo>
                  <a:pt x="0" y="328"/>
                </a:lnTo>
              </a:path>
            </a:pathLst>
          </a:custGeom>
          <a:noFill/>
          <a:ln w="38100" cap="flat" cmpd="sng">
            <a:solidFill>
              <a:schemeClr val="bg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square" lIns="0" tIns="0" rIns="0" bIns="0" anchor="ctr">
            <a:spAutoFit/>
          </a:bodyPr>
          <a:lstStyle/>
          <a:p>
            <a:endParaRPr lang="de-DE"/>
          </a:p>
        </p:txBody>
      </p:sp>
      <p:sp>
        <p:nvSpPr>
          <p:cNvPr id="11" name="Freeform 46"/>
          <p:cNvSpPr>
            <a:spLocks/>
          </p:cNvSpPr>
          <p:nvPr/>
        </p:nvSpPr>
        <p:spPr bwMode="auto">
          <a:xfrm rot="20192292">
            <a:off x="6411721" y="2171621"/>
            <a:ext cx="145780" cy="276999"/>
          </a:xfrm>
          <a:custGeom>
            <a:avLst/>
            <a:gdLst>
              <a:gd name="T0" fmla="*/ 128 w 152"/>
              <a:gd name="T1" fmla="*/ 0 h 328"/>
              <a:gd name="T2" fmla="*/ 32 w 152"/>
              <a:gd name="T3" fmla="*/ 128 h 328"/>
              <a:gd name="T4" fmla="*/ 152 w 152"/>
              <a:gd name="T5" fmla="*/ 112 h 328"/>
              <a:gd name="T6" fmla="*/ 0 w 152"/>
              <a:gd name="T7" fmla="*/ 328 h 328"/>
              <a:gd name="T8" fmla="*/ 0 60000 65536"/>
              <a:gd name="T9" fmla="*/ 0 60000 65536"/>
              <a:gd name="T10" fmla="*/ 0 60000 65536"/>
              <a:gd name="T11" fmla="*/ 0 60000 65536"/>
              <a:gd name="T12" fmla="*/ 0 w 152"/>
              <a:gd name="T13" fmla="*/ 0 h 328"/>
              <a:gd name="T14" fmla="*/ 152 w 152"/>
              <a:gd name="T15" fmla="*/ 328 h 3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2" h="328">
                <a:moveTo>
                  <a:pt x="128" y="0"/>
                </a:moveTo>
                <a:lnTo>
                  <a:pt x="32" y="128"/>
                </a:lnTo>
                <a:lnTo>
                  <a:pt x="152" y="112"/>
                </a:lnTo>
                <a:lnTo>
                  <a:pt x="0" y="328"/>
                </a:lnTo>
              </a:path>
            </a:pathLst>
          </a:custGeom>
          <a:noFill/>
          <a:ln w="38100" cap="flat" cmpd="sng">
            <a:solidFill>
              <a:schemeClr val="bg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square" lIns="0" tIns="0" rIns="0" bIns="0" anchor="ctr">
            <a:spAutoFit/>
          </a:bodyPr>
          <a:lstStyle/>
          <a:p>
            <a:endParaRPr lang="de-DE"/>
          </a:p>
        </p:txBody>
      </p:sp>
      <p:sp>
        <p:nvSpPr>
          <p:cNvPr id="24" name="Textfeld 23"/>
          <p:cNvSpPr txBox="1"/>
          <p:nvPr/>
        </p:nvSpPr>
        <p:spPr>
          <a:xfrm>
            <a:off x="1143000" y="2895600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000" b="1" dirty="0" smtClean="0"/>
              <a:t>Competence</a:t>
            </a:r>
          </a:p>
          <a:p>
            <a:pPr algn="l"/>
            <a:r>
              <a:rPr lang="de-DE" sz="1000" b="1" dirty="0" smtClean="0"/>
              <a:t>Communication</a:t>
            </a:r>
            <a:br>
              <a:rPr lang="de-DE" sz="1000" b="1" dirty="0" smtClean="0"/>
            </a:br>
            <a:r>
              <a:rPr lang="de-DE" sz="1000" b="1" dirty="0" err="1" smtClean="0"/>
              <a:t>Capability</a:t>
            </a:r>
            <a:r>
              <a:rPr lang="de-DE" sz="1000" b="1" dirty="0" smtClean="0"/>
              <a:t> </a:t>
            </a:r>
          </a:p>
          <a:p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457200" y="3554589"/>
            <a:ext cx="8382000" cy="2998611"/>
            <a:chOff x="457200" y="3554589"/>
            <a:chExt cx="8382000" cy="2998611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5867400" y="5099050"/>
              <a:ext cx="1627187" cy="311150"/>
            </a:xfrm>
            <a:prstGeom prst="rect">
              <a:avLst/>
            </a:prstGeom>
            <a:solidFill>
              <a:schemeClr val="accent2"/>
            </a:solidFill>
            <a:ln w="63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lIns="72000" tIns="0" rIns="0" bIns="0" anchor="ctr"/>
            <a:lstStyle/>
            <a:p>
              <a:endParaRPr lang="de-DE"/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4495800" y="3962400"/>
              <a:ext cx="4343400" cy="25391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5600" indent="-265113" algn="l" defTabSz="180975">
                <a:spcBef>
                  <a:spcPts val="0"/>
                </a:spcBef>
                <a:spcAft>
                  <a:spcPts val="600"/>
                </a:spcAft>
                <a:buFontTx/>
                <a:buChar char="•"/>
              </a:pPr>
              <a:r>
                <a:rPr lang="en-US" sz="1600" b="1" dirty="0" smtClean="0"/>
                <a:t>Reduced core strategic group during implementation</a:t>
              </a:r>
            </a:p>
            <a:p>
              <a:pPr marL="355600" indent="-265113" algn="l" defTabSz="180975">
                <a:spcBef>
                  <a:spcPts val="0"/>
                </a:spcBef>
                <a:spcAft>
                  <a:spcPts val="600"/>
                </a:spcAft>
                <a:buFontTx/>
                <a:buChar char="•"/>
              </a:pPr>
              <a:r>
                <a:rPr lang="en-US" sz="1600" dirty="0" smtClean="0"/>
                <a:t>Controversial and juxtaposing </a:t>
              </a:r>
              <a:r>
                <a:rPr lang="en-US" sz="1600" b="1" dirty="0" smtClean="0"/>
                <a:t>communication during implementation   </a:t>
              </a:r>
            </a:p>
            <a:p>
              <a:pPr marL="355600" indent="-265113" algn="l" defTabSz="180975">
                <a:spcBef>
                  <a:spcPts val="0"/>
                </a:spcBef>
                <a:spcAft>
                  <a:spcPts val="600"/>
                </a:spcAft>
                <a:buFontTx/>
                <a:buChar char="•"/>
              </a:pPr>
              <a:r>
                <a:rPr lang="en-US" sz="1600" b="1" dirty="0" smtClean="0"/>
                <a:t>Implementation</a:t>
              </a:r>
              <a:r>
                <a:rPr lang="en-US" sz="1600" dirty="0" smtClean="0"/>
                <a:t>: connecting and mobilizing actors within universities rarely succeeded</a:t>
              </a:r>
              <a:endParaRPr lang="en-US" sz="1600" b="1" dirty="0" smtClean="0"/>
            </a:p>
            <a:p>
              <a:pPr marL="355600" indent="-265113" algn="l" defTabSz="180975">
                <a:spcBef>
                  <a:spcPts val="0"/>
                </a:spcBef>
                <a:spcAft>
                  <a:spcPts val="600"/>
                </a:spcAft>
                <a:buFontTx/>
                <a:buChar char="•"/>
              </a:pPr>
              <a:r>
                <a:rPr lang="en-US" sz="1600" b="1" dirty="0" smtClean="0"/>
                <a:t>Ongoing impact evaluation</a:t>
              </a:r>
              <a:r>
                <a:rPr lang="en-US" sz="1600" dirty="0" smtClean="0"/>
                <a:t>: did not take place</a:t>
              </a:r>
            </a:p>
          </p:txBody>
        </p:sp>
        <p:sp>
          <p:nvSpPr>
            <p:cNvPr id="20" name="AutoShape 7"/>
            <p:cNvSpPr>
              <a:spLocks noChangeArrowheads="1"/>
            </p:cNvSpPr>
            <p:nvPr/>
          </p:nvSpPr>
          <p:spPr bwMode="auto">
            <a:xfrm>
              <a:off x="1905000" y="4751388"/>
              <a:ext cx="1201737" cy="1116012"/>
            </a:xfrm>
            <a:prstGeom prst="plus">
              <a:avLst>
                <a:gd name="adj" fmla="val 36787"/>
              </a:avLst>
            </a:prstGeom>
            <a:solidFill>
              <a:schemeClr val="accent2"/>
            </a:solidFill>
            <a:ln w="63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lIns="72000" tIns="0" rIns="0" bIns="0" anchor="ctr"/>
            <a:lstStyle/>
            <a:p>
              <a:endParaRPr lang="de-DE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457200" y="3962400"/>
              <a:ext cx="4343400" cy="25391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55600" indent="-265113" algn="l" defTabSz="180975">
                <a:spcBef>
                  <a:spcPts val="0"/>
                </a:spcBef>
                <a:spcAft>
                  <a:spcPts val="600"/>
                </a:spcAft>
                <a:buFontTx/>
                <a:buChar char="•"/>
              </a:pPr>
              <a:r>
                <a:rPr lang="en-US" sz="1600" b="1" dirty="0" smtClean="0"/>
                <a:t>Successful core strategic group until decision-making </a:t>
              </a:r>
            </a:p>
            <a:p>
              <a:pPr marL="355600" indent="-265113" algn="l" defTabSz="180975">
                <a:spcBef>
                  <a:spcPts val="0"/>
                </a:spcBef>
                <a:spcAft>
                  <a:spcPts val="600"/>
                </a:spcAft>
                <a:buFontTx/>
                <a:buChar char="•"/>
              </a:pPr>
              <a:r>
                <a:rPr lang="en-US" sz="1600" dirty="0" smtClean="0"/>
                <a:t>Intensive and successful </a:t>
              </a:r>
              <a:br>
                <a:rPr lang="en-US" sz="1600" dirty="0" smtClean="0"/>
              </a:br>
              <a:r>
                <a:rPr lang="en-US" sz="1600" b="1" dirty="0" smtClean="0"/>
                <a:t>communication</a:t>
              </a:r>
              <a:r>
                <a:rPr lang="en-US" sz="1600" dirty="0" smtClean="0"/>
                <a:t> </a:t>
              </a:r>
              <a:r>
                <a:rPr lang="en-US" sz="1600" b="1" dirty="0" smtClean="0"/>
                <a:t>before implementation </a:t>
              </a:r>
            </a:p>
            <a:p>
              <a:pPr marL="355600" indent="-265113" algn="l" defTabSz="180975">
                <a:spcBef>
                  <a:spcPts val="0"/>
                </a:spcBef>
                <a:spcAft>
                  <a:spcPts val="600"/>
                </a:spcAft>
                <a:buFontTx/>
                <a:buChar char="•"/>
              </a:pPr>
              <a:r>
                <a:rPr lang="en-US" sz="1600" b="1" dirty="0" smtClean="0"/>
                <a:t>Agenda setting</a:t>
              </a:r>
              <a:r>
                <a:rPr lang="en-US" sz="1600" dirty="0" smtClean="0"/>
                <a:t>: raising awareness </a:t>
              </a:r>
              <a:br>
                <a:rPr lang="en-US" sz="1600" dirty="0" smtClean="0"/>
              </a:br>
              <a:r>
                <a:rPr lang="en-US" sz="1600" dirty="0" smtClean="0"/>
                <a:t>and picking-up future-related issues </a:t>
              </a:r>
              <a:br>
                <a:rPr lang="en-US" sz="1600" dirty="0" smtClean="0"/>
              </a:br>
              <a:r>
                <a:rPr lang="en-US" sz="1600" dirty="0" smtClean="0"/>
                <a:t>as a solid basis for change</a:t>
              </a:r>
            </a:p>
            <a:p>
              <a:pPr marL="355600" indent="-265113" algn="l" defTabSz="180975">
                <a:spcBef>
                  <a:spcPts val="0"/>
                </a:spcBef>
                <a:spcAft>
                  <a:spcPts val="600"/>
                </a:spcAft>
                <a:buFontTx/>
                <a:buChar char="•"/>
              </a:pPr>
              <a:r>
                <a:rPr lang="en-US" sz="1600" b="1" dirty="0" smtClean="0"/>
                <a:t>Formulating and decision-making</a:t>
              </a:r>
              <a:r>
                <a:rPr lang="en-US" sz="1600" dirty="0" smtClean="0"/>
                <a:t>: careful reform plan and majority support </a:t>
              </a:r>
            </a:p>
          </p:txBody>
        </p:sp>
        <p:sp>
          <p:nvSpPr>
            <p:cNvPr id="12" name="Freeform 46"/>
            <p:cNvSpPr>
              <a:spLocks/>
            </p:cNvSpPr>
            <p:nvPr/>
          </p:nvSpPr>
          <p:spPr bwMode="auto">
            <a:xfrm rot="20192292">
              <a:off x="2310238" y="3554589"/>
              <a:ext cx="170921" cy="310417"/>
            </a:xfrm>
            <a:custGeom>
              <a:avLst/>
              <a:gdLst>
                <a:gd name="T0" fmla="*/ 128 w 152"/>
                <a:gd name="T1" fmla="*/ 0 h 328"/>
                <a:gd name="T2" fmla="*/ 32 w 152"/>
                <a:gd name="T3" fmla="*/ 128 h 328"/>
                <a:gd name="T4" fmla="*/ 152 w 152"/>
                <a:gd name="T5" fmla="*/ 112 h 328"/>
                <a:gd name="T6" fmla="*/ 0 w 152"/>
                <a:gd name="T7" fmla="*/ 328 h 3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2"/>
                <a:gd name="T13" fmla="*/ 0 h 328"/>
                <a:gd name="T14" fmla="*/ 152 w 152"/>
                <a:gd name="T15" fmla="*/ 328 h 3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2" h="328">
                  <a:moveTo>
                    <a:pt x="128" y="0"/>
                  </a:moveTo>
                  <a:lnTo>
                    <a:pt x="32" y="128"/>
                  </a:lnTo>
                  <a:lnTo>
                    <a:pt x="152" y="112"/>
                  </a:lnTo>
                  <a:lnTo>
                    <a:pt x="0" y="328"/>
                  </a:lnTo>
                </a:path>
              </a:pathLst>
            </a:custGeom>
            <a:noFill/>
            <a:ln w="38100" cap="flat" cmpd="sng">
              <a:solidFill>
                <a:schemeClr val="bg2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 lIns="0" tIns="0" rIns="0" bIns="0" anchor="ctr">
              <a:spAutoFit/>
            </a:bodyPr>
            <a:lstStyle/>
            <a:p>
              <a:endParaRPr lang="de-DE"/>
            </a:p>
          </p:txBody>
        </p:sp>
        <p:sp>
          <p:nvSpPr>
            <p:cNvPr id="18" name="Rectangle 11"/>
            <p:cNvSpPr>
              <a:spLocks noChangeArrowheads="1"/>
            </p:cNvSpPr>
            <p:nvPr/>
          </p:nvSpPr>
          <p:spPr bwMode="auto">
            <a:xfrm>
              <a:off x="4648200" y="3962400"/>
              <a:ext cx="4038600" cy="259080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08000" tIns="108000" rIns="0" bIns="0"/>
            <a:lstStyle/>
            <a:p>
              <a:pPr marL="130175" indent="-130175">
                <a:tabLst>
                  <a:tab pos="287338" algn="l"/>
                  <a:tab pos="482600" algn="l"/>
                </a:tabLst>
              </a:pPr>
              <a:endParaRPr lang="de-DE"/>
            </a:p>
          </p:txBody>
        </p:sp>
        <p:cxnSp>
          <p:nvCxnSpPr>
            <p:cNvPr id="26" name="Gerade Verbindung 25"/>
            <p:cNvCxnSpPr/>
            <p:nvPr/>
          </p:nvCxnSpPr>
          <p:spPr bwMode="auto">
            <a:xfrm>
              <a:off x="609600" y="4536000"/>
              <a:ext cx="8049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Gerade Verbindung 28"/>
            <p:cNvCxnSpPr/>
            <p:nvPr/>
          </p:nvCxnSpPr>
          <p:spPr bwMode="auto">
            <a:xfrm>
              <a:off x="637200" y="5105400"/>
              <a:ext cx="8049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Rectangle 11"/>
            <p:cNvSpPr>
              <a:spLocks noChangeArrowheads="1"/>
            </p:cNvSpPr>
            <p:nvPr/>
          </p:nvSpPr>
          <p:spPr bwMode="auto">
            <a:xfrm>
              <a:off x="633412" y="3962400"/>
              <a:ext cx="4014788" cy="259080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108000" tIns="108000" rIns="0" bIns="0"/>
            <a:lstStyle/>
            <a:p>
              <a:pPr marL="130175" indent="-130175">
                <a:tabLst>
                  <a:tab pos="287338" algn="l"/>
                  <a:tab pos="482600" algn="l"/>
                </a:tabLst>
              </a:pPr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077200" y="6686550"/>
            <a:ext cx="685800" cy="171450"/>
          </a:xfrm>
        </p:spPr>
        <p:txBody>
          <a:bodyPr/>
          <a:lstStyle/>
          <a:p>
            <a:r>
              <a:rPr lang="de-DE" smtClean="0"/>
              <a:t>Seite </a:t>
            </a:r>
            <a:fld id="{71447236-6F8B-474C-AE52-C5D3742BA1AA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81000" y="1752600"/>
            <a:ext cx="8153400" cy="4191000"/>
          </a:xfrm>
          <a:prstGeom prst="rect">
            <a:avLst/>
          </a:prstGeom>
        </p:spPr>
        <p:txBody>
          <a:bodyPr/>
          <a:lstStyle/>
          <a:p>
            <a:pPr marL="190500" indent="-190500" algn="l">
              <a:spcAft>
                <a:spcPts val="900"/>
              </a:spcAft>
              <a:buClr>
                <a:schemeClr val="hlink"/>
              </a:buClr>
              <a:defRPr/>
            </a:pPr>
            <a:r>
              <a:rPr lang="de-DE" kern="0" dirty="0" smtClean="0">
                <a:latin typeface="+mn-lt"/>
              </a:rPr>
              <a:t/>
            </a:r>
            <a:br>
              <a:rPr lang="de-DE" kern="0" dirty="0" smtClean="0">
                <a:latin typeface="+mn-lt"/>
              </a:rPr>
            </a:br>
            <a:endParaRPr lang="de-DE" kern="0" dirty="0" smtClean="0">
              <a:latin typeface="+mn-lt"/>
            </a:endParaRPr>
          </a:p>
        </p:txBody>
      </p:sp>
      <p:sp>
        <p:nvSpPr>
          <p:cNvPr id="7" name="Datumsplatzhalter 1"/>
          <p:cNvSpPr>
            <a:spLocks noGrp="1"/>
          </p:cNvSpPr>
          <p:nvPr>
            <p:ph type="dt" sz="half" idx="10"/>
          </p:nvPr>
        </p:nvSpPr>
        <p:spPr>
          <a:xfrm>
            <a:off x="6096000" y="6686550"/>
            <a:ext cx="1905000" cy="171450"/>
          </a:xfrm>
        </p:spPr>
        <p:txBody>
          <a:bodyPr/>
          <a:lstStyle/>
          <a:p>
            <a:r>
              <a:rPr lang="de-DE" smtClean="0"/>
              <a:t>23. März 2012</a:t>
            </a:r>
            <a:endParaRPr lang="de-DE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81000" y="2514600"/>
            <a:ext cx="8382000" cy="3429000"/>
          </a:xfrm>
          <a:prstGeom prst="rect">
            <a:avLst/>
          </a:prstGeom>
        </p:spPr>
        <p:txBody>
          <a:bodyPr/>
          <a:lstStyle/>
          <a:p>
            <a:pPr marL="190500" indent="-190500" algn="l">
              <a:spcAft>
                <a:spcPts val="900"/>
              </a:spcAft>
              <a:buClr>
                <a:schemeClr val="hlink"/>
              </a:buClr>
              <a:defRPr/>
            </a:pPr>
            <a:endParaRPr lang="de-DE" kern="0" dirty="0" smtClean="0">
              <a:latin typeface="+mn-lt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633249" y="1066800"/>
            <a:ext cx="8510751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ts val="2000"/>
              </a:lnSpc>
              <a:spcBef>
                <a:spcPts val="100"/>
              </a:spcBef>
            </a:pPr>
            <a:r>
              <a:rPr lang="en-US" altLang="de-DE" sz="20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From ex-post to ex-ante use of the Guidelines </a:t>
            </a:r>
            <a:r>
              <a:rPr lang="en-US" altLang="de-DE" sz="2000" b="1" dirty="0" smtClean="0">
                <a:solidFill>
                  <a:schemeClr val="hlink"/>
                </a:solidFill>
              </a:rPr>
              <a:t>– </a:t>
            </a:r>
            <a:r>
              <a:rPr lang="en-US" altLang="de-DE" sz="20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Example 1</a:t>
            </a:r>
            <a:endParaRPr lang="de-DE" altLang="de-DE" sz="2000" b="1" dirty="0">
              <a:solidFill>
                <a:schemeClr val="hlink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2057400" y="2706469"/>
            <a:ext cx="647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0500" indent="-190500" algn="l">
              <a:spcAft>
                <a:spcPts val="900"/>
              </a:spcAft>
              <a:buClr>
                <a:schemeClr val="hlink"/>
              </a:buClr>
              <a:defRPr/>
            </a:pPr>
            <a:r>
              <a:rPr lang="de-DE" kern="0" dirty="0" smtClean="0"/>
              <a:t>	</a:t>
            </a: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457200" y="1600200"/>
            <a:ext cx="4108396" cy="428460"/>
          </a:xfrm>
          <a:prstGeom prst="rect">
            <a:avLst/>
          </a:prstGeom>
          <a:solidFill>
            <a:schemeClr val="tx2"/>
          </a:solidFill>
          <a:ln w="63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72000" tIns="0" rIns="0" bIns="0" anchor="ctr"/>
          <a:lstStyle/>
          <a:p>
            <a:pPr algn="ctr">
              <a:defRPr/>
            </a:pPr>
            <a:r>
              <a:rPr lang="de-DE" sz="1800" b="1" dirty="0" smtClean="0"/>
              <a:t>Who?</a:t>
            </a:r>
            <a:endParaRPr lang="de-DE" sz="1800" b="1" dirty="0"/>
          </a:p>
        </p:txBody>
      </p:sp>
      <p:sp>
        <p:nvSpPr>
          <p:cNvPr id="28" name="Freeform 4"/>
          <p:cNvSpPr>
            <a:spLocks/>
          </p:cNvSpPr>
          <p:nvPr/>
        </p:nvSpPr>
        <p:spPr bwMode="auto">
          <a:xfrm>
            <a:off x="475904" y="2138838"/>
            <a:ext cx="4109955" cy="2489661"/>
          </a:xfrm>
          <a:custGeom>
            <a:avLst/>
            <a:gdLst>
              <a:gd name="T0" fmla="*/ 2638 w 2638"/>
              <a:gd name="T1" fmla="*/ 0 h 1627"/>
              <a:gd name="T2" fmla="*/ 0 w 2638"/>
              <a:gd name="T3" fmla="*/ 0 h 1627"/>
              <a:gd name="T4" fmla="*/ 0 w 2638"/>
              <a:gd name="T5" fmla="*/ 1627 h 1627"/>
              <a:gd name="T6" fmla="*/ 2638 w 2638"/>
              <a:gd name="T7" fmla="*/ 764 h 1627"/>
              <a:gd name="T8" fmla="*/ 2638 w 2638"/>
              <a:gd name="T9" fmla="*/ 0 h 16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38"/>
              <a:gd name="T16" fmla="*/ 0 h 1627"/>
              <a:gd name="T17" fmla="*/ 2638 w 2638"/>
              <a:gd name="T18" fmla="*/ 1627 h 16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38" h="1627">
                <a:moveTo>
                  <a:pt x="2638" y="0"/>
                </a:moveTo>
                <a:lnTo>
                  <a:pt x="0" y="0"/>
                </a:lnTo>
                <a:lnTo>
                  <a:pt x="0" y="1627"/>
                </a:lnTo>
                <a:lnTo>
                  <a:pt x="2638" y="764"/>
                </a:lnTo>
                <a:lnTo>
                  <a:pt x="2638" y="0"/>
                </a:lnTo>
                <a:close/>
              </a:path>
            </a:pathLst>
          </a:custGeom>
          <a:solidFill>
            <a:schemeClr val="bg1"/>
          </a:solidFill>
          <a:ln w="635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lIns="72000" tIns="0" rIns="0" bIns="0" anchor="ctr"/>
          <a:lstStyle/>
          <a:p>
            <a:endParaRPr lang="de-DE"/>
          </a:p>
        </p:txBody>
      </p:sp>
      <p:sp>
        <p:nvSpPr>
          <p:cNvPr id="29" name="Freeform 5"/>
          <p:cNvSpPr>
            <a:spLocks/>
          </p:cNvSpPr>
          <p:nvPr/>
        </p:nvSpPr>
        <p:spPr bwMode="auto">
          <a:xfrm>
            <a:off x="457201" y="3384434"/>
            <a:ext cx="8382001" cy="2622790"/>
          </a:xfrm>
          <a:custGeom>
            <a:avLst/>
            <a:gdLst>
              <a:gd name="T0" fmla="*/ 0 w 5368"/>
              <a:gd name="T1" fmla="*/ 887 h 994"/>
              <a:gd name="T2" fmla="*/ 0 w 5368"/>
              <a:gd name="T3" fmla="*/ 994 h 994"/>
              <a:gd name="T4" fmla="*/ 5367 w 5368"/>
              <a:gd name="T5" fmla="*/ 994 h 994"/>
              <a:gd name="T6" fmla="*/ 5368 w 5368"/>
              <a:gd name="T7" fmla="*/ 872 h 994"/>
              <a:gd name="T8" fmla="*/ 2696 w 5368"/>
              <a:gd name="T9" fmla="*/ 0 h 994"/>
              <a:gd name="T10" fmla="*/ 0 w 5368"/>
              <a:gd name="T11" fmla="*/ 887 h 99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368"/>
              <a:gd name="T19" fmla="*/ 0 h 994"/>
              <a:gd name="T20" fmla="*/ 5368 w 5368"/>
              <a:gd name="T21" fmla="*/ 994 h 994"/>
              <a:gd name="connsiteX0" fmla="*/ 0 w 10000"/>
              <a:gd name="connsiteY0" fmla="*/ 8924 h 16236"/>
              <a:gd name="connsiteX1" fmla="*/ 0 w 10000"/>
              <a:gd name="connsiteY1" fmla="*/ 16236 h 16236"/>
              <a:gd name="connsiteX2" fmla="*/ 9998 w 10000"/>
              <a:gd name="connsiteY2" fmla="*/ 10000 h 16236"/>
              <a:gd name="connsiteX3" fmla="*/ 10000 w 10000"/>
              <a:gd name="connsiteY3" fmla="*/ 8773 h 16236"/>
              <a:gd name="connsiteX4" fmla="*/ 5022 w 10000"/>
              <a:gd name="connsiteY4" fmla="*/ 0 h 16236"/>
              <a:gd name="connsiteX5" fmla="*/ 0 w 10000"/>
              <a:gd name="connsiteY5" fmla="*/ 8924 h 16236"/>
              <a:gd name="connsiteX0" fmla="*/ 0 w 10000"/>
              <a:gd name="connsiteY0" fmla="*/ 8924 h 16236"/>
              <a:gd name="connsiteX1" fmla="*/ 0 w 10000"/>
              <a:gd name="connsiteY1" fmla="*/ 16236 h 16236"/>
              <a:gd name="connsiteX2" fmla="*/ 9986 w 10000"/>
              <a:gd name="connsiteY2" fmla="*/ 16110 h 16236"/>
              <a:gd name="connsiteX3" fmla="*/ 10000 w 10000"/>
              <a:gd name="connsiteY3" fmla="*/ 8773 h 16236"/>
              <a:gd name="connsiteX4" fmla="*/ 5022 w 10000"/>
              <a:gd name="connsiteY4" fmla="*/ 0 h 16236"/>
              <a:gd name="connsiteX5" fmla="*/ 0 w 10000"/>
              <a:gd name="connsiteY5" fmla="*/ 8924 h 16236"/>
              <a:gd name="connsiteX0" fmla="*/ 23 w 10023"/>
              <a:gd name="connsiteY0" fmla="*/ 8924 h 17244"/>
              <a:gd name="connsiteX1" fmla="*/ 0 w 10023"/>
              <a:gd name="connsiteY1" fmla="*/ 17244 h 17244"/>
              <a:gd name="connsiteX2" fmla="*/ 10009 w 10023"/>
              <a:gd name="connsiteY2" fmla="*/ 16110 h 17244"/>
              <a:gd name="connsiteX3" fmla="*/ 10023 w 10023"/>
              <a:gd name="connsiteY3" fmla="*/ 8773 h 17244"/>
              <a:gd name="connsiteX4" fmla="*/ 5045 w 10023"/>
              <a:gd name="connsiteY4" fmla="*/ 0 h 17244"/>
              <a:gd name="connsiteX5" fmla="*/ 23 w 10023"/>
              <a:gd name="connsiteY5" fmla="*/ 8924 h 17244"/>
              <a:gd name="connsiteX0" fmla="*/ 23 w 10023"/>
              <a:gd name="connsiteY0" fmla="*/ 8924 h 17244"/>
              <a:gd name="connsiteX1" fmla="*/ 0 w 10023"/>
              <a:gd name="connsiteY1" fmla="*/ 17244 h 17244"/>
              <a:gd name="connsiteX2" fmla="*/ 9997 w 10023"/>
              <a:gd name="connsiteY2" fmla="*/ 17244 h 17244"/>
              <a:gd name="connsiteX3" fmla="*/ 10023 w 10023"/>
              <a:gd name="connsiteY3" fmla="*/ 8773 h 17244"/>
              <a:gd name="connsiteX4" fmla="*/ 5045 w 10023"/>
              <a:gd name="connsiteY4" fmla="*/ 0 h 17244"/>
              <a:gd name="connsiteX5" fmla="*/ 23 w 10023"/>
              <a:gd name="connsiteY5" fmla="*/ 8924 h 17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23" h="17244">
                <a:moveTo>
                  <a:pt x="23" y="8924"/>
                </a:moveTo>
                <a:cubicBezTo>
                  <a:pt x="15" y="11697"/>
                  <a:pt x="8" y="14471"/>
                  <a:pt x="0" y="17244"/>
                </a:cubicBezTo>
                <a:lnTo>
                  <a:pt x="9997" y="17244"/>
                </a:lnTo>
                <a:cubicBezTo>
                  <a:pt x="9998" y="16835"/>
                  <a:pt x="10022" y="9182"/>
                  <a:pt x="10023" y="8773"/>
                </a:cubicBezTo>
                <a:lnTo>
                  <a:pt x="5045" y="0"/>
                </a:lnTo>
                <a:lnTo>
                  <a:pt x="23" y="8924"/>
                </a:lnTo>
                <a:close/>
              </a:path>
            </a:pathLst>
          </a:custGeom>
          <a:solidFill>
            <a:schemeClr val="bg1"/>
          </a:solidFill>
          <a:ln w="635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lIns="72000" tIns="0" rIns="0" bIns="0" anchor="ctr"/>
          <a:lstStyle/>
          <a:p>
            <a:endParaRPr lang="de-DE"/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 flipH="1">
            <a:off x="4729247" y="1600202"/>
            <a:ext cx="4108396" cy="428460"/>
          </a:xfrm>
          <a:prstGeom prst="rect">
            <a:avLst/>
          </a:prstGeom>
          <a:solidFill>
            <a:schemeClr val="tx2"/>
          </a:solidFill>
          <a:ln w="63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72000" tIns="0" rIns="0" bIns="0" anchor="ctr"/>
          <a:lstStyle/>
          <a:p>
            <a:pPr algn="ctr">
              <a:defRPr/>
            </a:pPr>
            <a:r>
              <a:rPr lang="de-DE" sz="1800" b="1" dirty="0" err="1" smtClean="0"/>
              <a:t>What</a:t>
            </a:r>
            <a:r>
              <a:rPr lang="de-DE" sz="1800" b="1" dirty="0" smtClean="0"/>
              <a:t>?</a:t>
            </a:r>
            <a:endParaRPr lang="de-DE" sz="1800" b="1" dirty="0"/>
          </a:p>
        </p:txBody>
      </p:sp>
      <p:sp>
        <p:nvSpPr>
          <p:cNvPr id="31" name="Freeform 8"/>
          <p:cNvSpPr>
            <a:spLocks/>
          </p:cNvSpPr>
          <p:nvPr/>
        </p:nvSpPr>
        <p:spPr bwMode="auto">
          <a:xfrm flipH="1">
            <a:off x="4727689" y="2138838"/>
            <a:ext cx="4109955" cy="2489661"/>
          </a:xfrm>
          <a:custGeom>
            <a:avLst/>
            <a:gdLst>
              <a:gd name="T0" fmla="*/ 2638 w 2638"/>
              <a:gd name="T1" fmla="*/ 0 h 1627"/>
              <a:gd name="T2" fmla="*/ 0 w 2638"/>
              <a:gd name="T3" fmla="*/ 0 h 1627"/>
              <a:gd name="T4" fmla="*/ 0 w 2638"/>
              <a:gd name="T5" fmla="*/ 1627 h 1627"/>
              <a:gd name="T6" fmla="*/ 2638 w 2638"/>
              <a:gd name="T7" fmla="*/ 764 h 1627"/>
              <a:gd name="T8" fmla="*/ 2638 w 2638"/>
              <a:gd name="T9" fmla="*/ 0 h 16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38"/>
              <a:gd name="T16" fmla="*/ 0 h 1627"/>
              <a:gd name="T17" fmla="*/ 2638 w 2638"/>
              <a:gd name="T18" fmla="*/ 1627 h 16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38" h="1627">
                <a:moveTo>
                  <a:pt x="2638" y="0"/>
                </a:moveTo>
                <a:lnTo>
                  <a:pt x="0" y="0"/>
                </a:lnTo>
                <a:lnTo>
                  <a:pt x="0" y="1627"/>
                </a:lnTo>
                <a:lnTo>
                  <a:pt x="2638" y="764"/>
                </a:lnTo>
                <a:lnTo>
                  <a:pt x="2638" y="0"/>
                </a:lnTo>
                <a:close/>
              </a:path>
            </a:pathLst>
          </a:custGeom>
          <a:solidFill>
            <a:schemeClr val="bg1"/>
          </a:solidFill>
          <a:ln w="635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lIns="72000" tIns="0" rIns="0" bIns="0" anchor="ctr"/>
          <a:lstStyle/>
          <a:p>
            <a:endParaRPr lang="de-DE"/>
          </a:p>
        </p:txBody>
      </p:sp>
      <p:sp>
        <p:nvSpPr>
          <p:cNvPr id="32" name="Rectangle 10"/>
          <p:cNvSpPr>
            <a:spLocks noChangeArrowheads="1"/>
          </p:cNvSpPr>
          <p:nvPr/>
        </p:nvSpPr>
        <p:spPr bwMode="auto">
          <a:xfrm>
            <a:off x="466552" y="6096000"/>
            <a:ext cx="8355505" cy="428460"/>
          </a:xfrm>
          <a:prstGeom prst="rect">
            <a:avLst/>
          </a:prstGeom>
          <a:solidFill>
            <a:schemeClr val="tx2"/>
          </a:solidFill>
          <a:ln w="63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72000" tIns="0" rIns="0" bIns="0" anchor="ctr"/>
          <a:lstStyle/>
          <a:p>
            <a:pPr algn="ctr">
              <a:defRPr/>
            </a:pPr>
            <a:r>
              <a:rPr lang="de-DE" sz="1800" b="1" dirty="0" err="1" smtClean="0"/>
              <a:t>How</a:t>
            </a:r>
            <a:r>
              <a:rPr lang="de-DE" sz="1800" b="1" dirty="0" smtClean="0"/>
              <a:t>?</a:t>
            </a:r>
            <a:endParaRPr lang="de-DE" sz="1800" b="1" dirty="0"/>
          </a:p>
        </p:txBody>
      </p:sp>
      <p:sp>
        <p:nvSpPr>
          <p:cNvPr id="33" name="Rectangle 11"/>
          <p:cNvSpPr>
            <a:spLocks noChangeArrowheads="1"/>
          </p:cNvSpPr>
          <p:nvPr/>
        </p:nvSpPr>
        <p:spPr bwMode="auto">
          <a:xfrm>
            <a:off x="3602400" y="3151841"/>
            <a:ext cx="2068225" cy="1039017"/>
          </a:xfrm>
          <a:prstGeom prst="rect">
            <a:avLst/>
          </a:prstGeom>
          <a:solidFill>
            <a:schemeClr val="tx2"/>
          </a:solidFill>
          <a:ln w="635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72000" tIns="0" rIns="0" bIns="0" anchor="ctr"/>
          <a:lstStyle/>
          <a:p>
            <a:pPr algn="ctr">
              <a:defRPr/>
            </a:pPr>
            <a:r>
              <a:rPr lang="de-DE" b="1" dirty="0" smtClean="0"/>
              <a:t>Bertelsmann </a:t>
            </a:r>
          </a:p>
          <a:p>
            <a:pPr algn="ctr">
              <a:defRPr/>
            </a:pPr>
            <a:r>
              <a:rPr lang="de-DE" b="1" dirty="0" smtClean="0"/>
              <a:t>Stiftung </a:t>
            </a:r>
            <a:r>
              <a:rPr lang="de-DE" b="1" dirty="0" err="1" smtClean="0"/>
              <a:t>as</a:t>
            </a:r>
            <a:r>
              <a:rPr lang="de-DE" b="1" dirty="0" smtClean="0"/>
              <a:t> a </a:t>
            </a:r>
          </a:p>
          <a:p>
            <a:pPr algn="ctr">
              <a:defRPr/>
            </a:pPr>
            <a:r>
              <a:rPr lang="de-DE" b="1" dirty="0" err="1" smtClean="0"/>
              <a:t>moderator</a:t>
            </a:r>
            <a:endParaRPr lang="de-DE" b="1" dirty="0"/>
          </a:p>
        </p:txBody>
      </p:sp>
      <p:sp>
        <p:nvSpPr>
          <p:cNvPr id="24" name="Rechteck 23"/>
          <p:cNvSpPr/>
          <p:nvPr/>
        </p:nvSpPr>
        <p:spPr>
          <a:xfrm>
            <a:off x="588393" y="2319914"/>
            <a:ext cx="32282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0500" indent="-190500">
              <a:spcAft>
                <a:spcPts val="900"/>
              </a:spcAft>
              <a:buClr>
                <a:schemeClr val="hlink"/>
              </a:buClr>
              <a:defRPr/>
            </a:pPr>
            <a:r>
              <a:rPr lang="de-DE" kern="0" dirty="0" smtClean="0"/>
              <a:t>	</a:t>
            </a:r>
            <a:r>
              <a:rPr lang="de-DE" b="1" kern="0" dirty="0" smtClean="0"/>
              <a:t>German </a:t>
            </a:r>
            <a:r>
              <a:rPr lang="de-DE" b="1" kern="0" dirty="0" err="1"/>
              <a:t>Ministry</a:t>
            </a:r>
            <a:r>
              <a:rPr lang="de-DE" b="1" kern="0" dirty="0"/>
              <a:t> </a:t>
            </a:r>
            <a:r>
              <a:rPr lang="de-DE" kern="0" dirty="0"/>
              <a:t>– </a:t>
            </a:r>
            <a:r>
              <a:rPr lang="de-DE" kern="0" dirty="0" err="1"/>
              <a:t>core</a:t>
            </a:r>
            <a:r>
              <a:rPr lang="de-DE" kern="0" dirty="0"/>
              <a:t> </a:t>
            </a:r>
            <a:r>
              <a:rPr lang="de-DE" kern="0" dirty="0" err="1"/>
              <a:t>strategic</a:t>
            </a:r>
            <a:r>
              <a:rPr lang="de-DE" kern="0" dirty="0"/>
              <a:t> </a:t>
            </a:r>
            <a:r>
              <a:rPr lang="de-DE" kern="0" dirty="0" err="1"/>
              <a:t>group</a:t>
            </a:r>
            <a:r>
              <a:rPr lang="de-DE" kern="0" dirty="0"/>
              <a:t> </a:t>
            </a:r>
            <a:r>
              <a:rPr lang="de-DE" kern="0" dirty="0" err="1"/>
              <a:t>of</a:t>
            </a:r>
            <a:r>
              <a:rPr lang="de-DE" kern="0" dirty="0"/>
              <a:t> </a:t>
            </a:r>
            <a:r>
              <a:rPr lang="de-DE" kern="0" dirty="0" err="1"/>
              <a:t>eight</a:t>
            </a:r>
            <a:r>
              <a:rPr lang="de-DE" kern="0" dirty="0"/>
              <a:t> </a:t>
            </a:r>
            <a:r>
              <a:rPr lang="de-DE" kern="0" dirty="0" err="1" smtClean="0"/>
              <a:t>individuals</a:t>
            </a:r>
            <a:r>
              <a:rPr lang="de-DE" kern="0" dirty="0" smtClean="0"/>
              <a:t> (State </a:t>
            </a:r>
            <a:r>
              <a:rPr lang="de-DE" kern="0" dirty="0" err="1"/>
              <a:t>Secretary</a:t>
            </a:r>
            <a:r>
              <a:rPr lang="de-DE" kern="0" dirty="0"/>
              <a:t>, Division Head, </a:t>
            </a:r>
            <a:r>
              <a:rPr lang="de-DE" kern="0" dirty="0" smtClean="0"/>
              <a:t>Division </a:t>
            </a:r>
            <a:r>
              <a:rPr lang="de-DE" kern="0" dirty="0"/>
              <a:t>Unit) </a:t>
            </a:r>
          </a:p>
        </p:txBody>
      </p:sp>
      <p:sp>
        <p:nvSpPr>
          <p:cNvPr id="25" name="Rechteck 24"/>
          <p:cNvSpPr/>
          <p:nvPr/>
        </p:nvSpPr>
        <p:spPr>
          <a:xfrm>
            <a:off x="5787787" y="2427452"/>
            <a:ext cx="25370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kern="0" dirty="0" err="1" smtClean="0"/>
              <a:t>Two</a:t>
            </a:r>
            <a:r>
              <a:rPr lang="de-DE" b="1" kern="0" dirty="0" smtClean="0"/>
              <a:t> </a:t>
            </a:r>
            <a:r>
              <a:rPr lang="de-DE" b="1" i="1" kern="0" dirty="0" err="1" smtClean="0"/>
              <a:t>ongoing</a:t>
            </a:r>
            <a:r>
              <a:rPr lang="de-DE" b="1" kern="0" dirty="0" smtClean="0"/>
              <a:t> </a:t>
            </a:r>
            <a:r>
              <a:rPr lang="de-DE" b="1" kern="0" dirty="0" err="1" smtClean="0"/>
              <a:t>reform</a:t>
            </a:r>
            <a:r>
              <a:rPr lang="de-DE" b="1" kern="0" dirty="0" smtClean="0"/>
              <a:t> </a:t>
            </a:r>
            <a:r>
              <a:rPr lang="de-DE" b="1" kern="0" dirty="0" err="1" smtClean="0"/>
              <a:t>processes</a:t>
            </a:r>
            <a:r>
              <a:rPr lang="de-DE" kern="0" dirty="0" smtClean="0"/>
              <a:t> in different </a:t>
            </a:r>
            <a:r>
              <a:rPr lang="de-DE" kern="0" dirty="0" err="1" smtClean="0"/>
              <a:t>phases</a:t>
            </a:r>
            <a:r>
              <a:rPr lang="de-DE" kern="0" dirty="0" smtClean="0"/>
              <a:t> </a:t>
            </a:r>
            <a:r>
              <a:rPr lang="de-DE" kern="0" dirty="0" err="1" smtClean="0"/>
              <a:t>of</a:t>
            </a:r>
            <a:r>
              <a:rPr lang="de-DE" kern="0" dirty="0" smtClean="0"/>
              <a:t> </a:t>
            </a:r>
            <a:r>
              <a:rPr lang="de-DE" kern="0" dirty="0" err="1" smtClean="0"/>
              <a:t>the</a:t>
            </a:r>
            <a:r>
              <a:rPr lang="de-DE" kern="0" dirty="0" smtClean="0"/>
              <a:t> </a:t>
            </a:r>
            <a:r>
              <a:rPr lang="de-DE" kern="0" dirty="0" err="1" smtClean="0"/>
              <a:t>cycle</a:t>
            </a:r>
            <a:r>
              <a:rPr lang="de-DE" kern="0" dirty="0" smtClean="0"/>
              <a:t> </a:t>
            </a:r>
            <a:endParaRPr lang="de-DE" dirty="0"/>
          </a:p>
        </p:txBody>
      </p:sp>
      <p:sp>
        <p:nvSpPr>
          <p:cNvPr id="26" name="Rechteck 25"/>
          <p:cNvSpPr/>
          <p:nvPr/>
        </p:nvSpPr>
        <p:spPr>
          <a:xfrm>
            <a:off x="947813" y="4208636"/>
            <a:ext cx="7298996" cy="2115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Aft>
                <a:spcPts val="900"/>
              </a:spcAft>
              <a:buClr>
                <a:schemeClr val="hlink"/>
              </a:buClr>
              <a:buAutoNum type="arabicParenBoth"/>
              <a:defRPr/>
            </a:pPr>
            <a:r>
              <a:rPr lang="de-DE" b="1" kern="0" dirty="0"/>
              <a:t>Instrument </a:t>
            </a:r>
            <a:r>
              <a:rPr lang="de-DE" b="1" kern="0" dirty="0" err="1"/>
              <a:t>for</a:t>
            </a:r>
            <a:r>
              <a:rPr lang="de-DE" b="1" kern="0" dirty="0"/>
              <a:t> </a:t>
            </a:r>
            <a:r>
              <a:rPr lang="de-DE" b="1" kern="0" dirty="0" err="1"/>
              <a:t>status</a:t>
            </a:r>
            <a:r>
              <a:rPr lang="de-DE" b="1" kern="0" dirty="0"/>
              <a:t> quo </a:t>
            </a:r>
            <a:r>
              <a:rPr lang="de-DE" b="1" kern="0" dirty="0" err="1"/>
              <a:t>analysis</a:t>
            </a:r>
            <a:r>
              <a:rPr lang="de-DE" kern="0" dirty="0"/>
              <a:t>: </a:t>
            </a:r>
            <a:r>
              <a:rPr lang="de-DE" i="1" kern="0" dirty="0" err="1"/>
              <a:t>Which</a:t>
            </a:r>
            <a:r>
              <a:rPr lang="de-DE" i="1" kern="0" dirty="0"/>
              <a:t> </a:t>
            </a:r>
            <a:r>
              <a:rPr lang="de-DE" i="1" kern="0" dirty="0" err="1"/>
              <a:t>dimension</a:t>
            </a:r>
            <a:r>
              <a:rPr lang="de-DE" i="1" kern="0" dirty="0"/>
              <a:t> </a:t>
            </a:r>
            <a:r>
              <a:rPr lang="de-DE" i="1" kern="0" dirty="0" smtClean="0"/>
              <a:t/>
            </a:r>
            <a:br>
              <a:rPr lang="de-DE" i="1" kern="0" dirty="0" smtClean="0"/>
            </a:br>
            <a:r>
              <a:rPr lang="de-DE" i="1" kern="0" dirty="0" err="1" smtClean="0"/>
              <a:t>has</a:t>
            </a:r>
            <a:r>
              <a:rPr lang="de-DE" i="1" kern="0" dirty="0" smtClean="0"/>
              <a:t> </a:t>
            </a:r>
            <a:r>
              <a:rPr lang="de-DE" i="1" kern="0" dirty="0" err="1"/>
              <a:t>been</a:t>
            </a:r>
            <a:r>
              <a:rPr lang="de-DE" i="1" kern="0" dirty="0"/>
              <a:t> </a:t>
            </a:r>
            <a:r>
              <a:rPr lang="de-DE" i="1" kern="0" dirty="0" err="1"/>
              <a:t>neglected</a:t>
            </a:r>
            <a:r>
              <a:rPr lang="de-DE" i="1" kern="0" dirty="0"/>
              <a:t>? </a:t>
            </a:r>
            <a:r>
              <a:rPr lang="de-DE" i="1" kern="0" dirty="0" err="1"/>
              <a:t>What</a:t>
            </a:r>
            <a:r>
              <a:rPr lang="de-DE" i="1" kern="0" dirty="0"/>
              <a:t> </a:t>
            </a:r>
            <a:r>
              <a:rPr lang="de-DE" i="1" kern="0" dirty="0" err="1"/>
              <a:t>has</a:t>
            </a:r>
            <a:r>
              <a:rPr lang="de-DE" i="1" kern="0" dirty="0"/>
              <a:t> </a:t>
            </a:r>
            <a:r>
              <a:rPr lang="de-DE" i="1" kern="0" dirty="0" err="1"/>
              <a:t>gone</a:t>
            </a:r>
            <a:r>
              <a:rPr lang="de-DE" i="1" kern="0" dirty="0"/>
              <a:t> </a:t>
            </a:r>
            <a:r>
              <a:rPr lang="de-DE" i="1" kern="0" dirty="0" err="1"/>
              <a:t>wrong</a:t>
            </a:r>
            <a:r>
              <a:rPr lang="de-DE" i="1" kern="0" dirty="0"/>
              <a:t>? </a:t>
            </a:r>
            <a:r>
              <a:rPr lang="de-DE" i="1" kern="0" dirty="0" err="1"/>
              <a:t>Which</a:t>
            </a:r>
            <a:r>
              <a:rPr lang="de-DE" i="1" kern="0" dirty="0"/>
              <a:t> </a:t>
            </a:r>
            <a:r>
              <a:rPr lang="de-DE" i="1" kern="0" dirty="0" err="1"/>
              <a:t>positions</a:t>
            </a:r>
            <a:r>
              <a:rPr lang="de-DE" i="1" kern="0" dirty="0"/>
              <a:t> </a:t>
            </a:r>
            <a:r>
              <a:rPr lang="de-DE" i="1" kern="0" dirty="0" err="1"/>
              <a:t>of</a:t>
            </a:r>
            <a:r>
              <a:rPr lang="de-DE" i="1" kern="0" dirty="0"/>
              <a:t> </a:t>
            </a:r>
            <a:r>
              <a:rPr lang="de-DE" i="1" kern="0" dirty="0" err="1"/>
              <a:t>stakeholders</a:t>
            </a:r>
            <a:r>
              <a:rPr lang="de-DE" i="1" kern="0" dirty="0"/>
              <a:t> </a:t>
            </a:r>
            <a:r>
              <a:rPr lang="de-DE" i="1" kern="0" dirty="0" err="1"/>
              <a:t>have</a:t>
            </a:r>
            <a:r>
              <a:rPr lang="de-DE" i="1" kern="0" dirty="0"/>
              <a:t> </a:t>
            </a:r>
            <a:r>
              <a:rPr lang="de-DE" i="1" kern="0" dirty="0" err="1"/>
              <a:t>to</a:t>
            </a:r>
            <a:r>
              <a:rPr lang="de-DE" i="1" kern="0" dirty="0"/>
              <a:t> </a:t>
            </a:r>
            <a:r>
              <a:rPr lang="de-DE" i="1" kern="0" dirty="0" err="1"/>
              <a:t>be</a:t>
            </a:r>
            <a:r>
              <a:rPr lang="de-DE" i="1" kern="0" dirty="0"/>
              <a:t> </a:t>
            </a:r>
            <a:r>
              <a:rPr lang="de-DE" i="1" kern="0" dirty="0" err="1"/>
              <a:t>reevaluated</a:t>
            </a:r>
            <a:r>
              <a:rPr lang="de-DE" i="1" kern="0" dirty="0" smtClean="0"/>
              <a:t>?</a:t>
            </a:r>
            <a:endParaRPr lang="de-DE" i="1" kern="0" dirty="0"/>
          </a:p>
          <a:p>
            <a:pPr marL="800100" lvl="1" indent="-342900">
              <a:spcAft>
                <a:spcPts val="900"/>
              </a:spcAft>
              <a:buClr>
                <a:schemeClr val="hlink"/>
              </a:buClr>
              <a:buAutoNum type="arabicParenBoth"/>
              <a:defRPr/>
            </a:pPr>
            <a:r>
              <a:rPr lang="de-DE" b="1" kern="0" dirty="0"/>
              <a:t>Strategic </a:t>
            </a:r>
            <a:r>
              <a:rPr lang="de-DE" b="1" kern="0" dirty="0" err="1"/>
              <a:t>planning</a:t>
            </a:r>
            <a:r>
              <a:rPr lang="de-DE" b="1" kern="0" dirty="0"/>
              <a:t> </a:t>
            </a:r>
            <a:r>
              <a:rPr lang="de-DE" b="1" kern="0" dirty="0" err="1"/>
              <a:t>of</a:t>
            </a:r>
            <a:r>
              <a:rPr lang="de-DE" b="1" kern="0" dirty="0"/>
              <a:t> </a:t>
            </a:r>
            <a:r>
              <a:rPr lang="de-DE" b="1" kern="0" dirty="0" err="1"/>
              <a:t>the</a:t>
            </a:r>
            <a:r>
              <a:rPr lang="de-DE" b="1" kern="0" dirty="0"/>
              <a:t> </a:t>
            </a:r>
            <a:r>
              <a:rPr lang="de-DE" b="1" kern="0" dirty="0" err="1"/>
              <a:t>next</a:t>
            </a:r>
            <a:r>
              <a:rPr lang="de-DE" b="1" kern="0" dirty="0"/>
              <a:t> </a:t>
            </a:r>
            <a:r>
              <a:rPr lang="de-DE" b="1" kern="0" dirty="0" err="1"/>
              <a:t>steps</a:t>
            </a:r>
            <a:r>
              <a:rPr lang="de-DE" kern="0" dirty="0"/>
              <a:t>: </a:t>
            </a:r>
            <a:r>
              <a:rPr lang="de-DE" i="1" kern="0" dirty="0" err="1"/>
              <a:t>Which</a:t>
            </a:r>
            <a:r>
              <a:rPr lang="de-DE" i="1" kern="0" dirty="0"/>
              <a:t> </a:t>
            </a:r>
            <a:r>
              <a:rPr lang="de-DE" i="1" kern="0" dirty="0" err="1" smtClean="0"/>
              <a:t>strategic</a:t>
            </a:r>
            <a:r>
              <a:rPr lang="de-DE" i="1" kern="0" dirty="0" smtClean="0"/>
              <a:t> </a:t>
            </a:r>
            <a:r>
              <a:rPr lang="de-DE" i="1" kern="0" dirty="0" err="1" smtClean="0"/>
              <a:t>dimension</a:t>
            </a:r>
            <a:r>
              <a:rPr lang="de-DE" i="1" kern="0" dirty="0" smtClean="0"/>
              <a:t> </a:t>
            </a:r>
            <a:r>
              <a:rPr lang="de-DE" i="1" kern="0" dirty="0" err="1"/>
              <a:t>should</a:t>
            </a:r>
            <a:r>
              <a:rPr lang="de-DE" i="1" kern="0" dirty="0"/>
              <a:t> </a:t>
            </a:r>
            <a:r>
              <a:rPr lang="de-DE" i="1" kern="0" dirty="0" err="1"/>
              <a:t>be</a:t>
            </a:r>
            <a:r>
              <a:rPr lang="de-DE" i="1" kern="0" dirty="0"/>
              <a:t> </a:t>
            </a:r>
            <a:r>
              <a:rPr lang="de-DE" i="1" kern="0" dirty="0" err="1"/>
              <a:t>at</a:t>
            </a:r>
            <a:r>
              <a:rPr lang="de-DE" i="1" kern="0" dirty="0"/>
              <a:t> </a:t>
            </a:r>
            <a:r>
              <a:rPr lang="de-DE" i="1" kern="0" dirty="0" err="1"/>
              <a:t>the</a:t>
            </a:r>
            <a:r>
              <a:rPr lang="de-DE" i="1" kern="0" dirty="0"/>
              <a:t> </a:t>
            </a:r>
            <a:r>
              <a:rPr lang="de-DE" i="1" kern="0" dirty="0" err="1"/>
              <a:t>center</a:t>
            </a:r>
            <a:r>
              <a:rPr lang="de-DE" i="1" kern="0" dirty="0"/>
              <a:t> </a:t>
            </a:r>
            <a:r>
              <a:rPr lang="de-DE" i="1" kern="0" dirty="0" err="1"/>
              <a:t>of</a:t>
            </a:r>
            <a:r>
              <a:rPr lang="de-DE" i="1" kern="0" dirty="0"/>
              <a:t> </a:t>
            </a:r>
            <a:r>
              <a:rPr lang="de-DE" i="1" kern="0" dirty="0" err="1"/>
              <a:t>actions</a:t>
            </a:r>
            <a:r>
              <a:rPr lang="de-DE" i="1" kern="0" dirty="0"/>
              <a:t> </a:t>
            </a:r>
            <a:r>
              <a:rPr lang="de-DE" i="1" kern="0" dirty="0" err="1"/>
              <a:t>to</a:t>
            </a:r>
            <a:r>
              <a:rPr lang="de-DE" i="1" kern="0" dirty="0"/>
              <a:t> </a:t>
            </a:r>
            <a:r>
              <a:rPr lang="de-DE" i="1" kern="0" dirty="0" err="1"/>
              <a:t>make</a:t>
            </a:r>
            <a:r>
              <a:rPr lang="de-DE" i="1" kern="0" dirty="0"/>
              <a:t> </a:t>
            </a:r>
            <a:r>
              <a:rPr lang="de-DE" i="1" kern="0" dirty="0" err="1" smtClean="0"/>
              <a:t>these</a:t>
            </a:r>
            <a:r>
              <a:rPr lang="de-DE" i="1" kern="0" dirty="0" smtClean="0"/>
              <a:t> </a:t>
            </a:r>
            <a:r>
              <a:rPr lang="de-DE" i="1" kern="0" dirty="0" err="1" smtClean="0"/>
              <a:t>reforms</a:t>
            </a:r>
            <a:r>
              <a:rPr lang="de-DE" i="1" kern="0" dirty="0" smtClean="0"/>
              <a:t> </a:t>
            </a:r>
            <a:r>
              <a:rPr lang="de-DE" i="1" kern="0" dirty="0" err="1"/>
              <a:t>successful</a:t>
            </a:r>
            <a:r>
              <a:rPr lang="de-DE" i="1" kern="0" dirty="0"/>
              <a:t>? </a:t>
            </a:r>
            <a:r>
              <a:rPr lang="de-DE" i="1" kern="0" dirty="0" err="1"/>
              <a:t>How</a:t>
            </a:r>
            <a:r>
              <a:rPr lang="de-DE" i="1" kern="0" dirty="0"/>
              <a:t> </a:t>
            </a:r>
            <a:r>
              <a:rPr lang="de-DE" i="1" kern="0" dirty="0" err="1"/>
              <a:t>can</a:t>
            </a:r>
            <a:r>
              <a:rPr lang="de-DE" i="1" kern="0" dirty="0"/>
              <a:t> </a:t>
            </a:r>
            <a:r>
              <a:rPr lang="de-DE" i="1" kern="0" dirty="0" err="1"/>
              <a:t>past</a:t>
            </a:r>
            <a:r>
              <a:rPr lang="de-DE" i="1" kern="0" dirty="0"/>
              <a:t> </a:t>
            </a:r>
            <a:r>
              <a:rPr lang="de-DE" i="1" kern="0" dirty="0" err="1"/>
              <a:t>mistakes</a:t>
            </a:r>
            <a:r>
              <a:rPr lang="de-DE" i="1" kern="0" dirty="0"/>
              <a:t> </a:t>
            </a:r>
            <a:r>
              <a:rPr lang="de-DE" i="1" kern="0" dirty="0" err="1"/>
              <a:t>be</a:t>
            </a:r>
            <a:r>
              <a:rPr lang="de-DE" i="1" kern="0" dirty="0"/>
              <a:t> „</a:t>
            </a:r>
            <a:r>
              <a:rPr lang="de-DE" i="1" kern="0" dirty="0" err="1"/>
              <a:t>cured</a:t>
            </a:r>
            <a:r>
              <a:rPr lang="de-DE" i="1" kern="0" dirty="0"/>
              <a:t>“? </a:t>
            </a:r>
            <a:r>
              <a:rPr lang="de-DE" sz="1600" i="1" kern="0" dirty="0"/>
              <a:t/>
            </a:r>
            <a:br>
              <a:rPr lang="de-DE" sz="1600" i="1" kern="0" dirty="0"/>
            </a:br>
            <a:endParaRPr lang="de-DE" sz="1600" i="1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24" grpId="0"/>
      <p:bldP spid="25" grpId="0"/>
      <p:bldP spid="2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PALETTEDESIGNATOR" val="BSt"/>
  <p:tag name="EXTENDEDCOLORPALETTEDESIGNATOR" val="BSt"/>
</p:tagLst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DDDDDD"/>
      </a:dk2>
      <a:lt2>
        <a:srgbClr val="C80F41"/>
      </a:lt2>
      <a:accent1>
        <a:srgbClr val="91C8C8"/>
      </a:accent1>
      <a:accent2>
        <a:srgbClr val="CCCC9A"/>
      </a:accent2>
      <a:accent3>
        <a:srgbClr val="FFFFFF"/>
      </a:accent3>
      <a:accent4>
        <a:srgbClr val="000000"/>
      </a:accent4>
      <a:accent5>
        <a:srgbClr val="C7E0E0"/>
      </a:accent5>
      <a:accent6>
        <a:srgbClr val="B9B98B"/>
      </a:accent6>
      <a:hlink>
        <a:srgbClr val="003264"/>
      </a:hlink>
      <a:folHlink>
        <a:srgbClr val="80808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DDDDDD"/>
        </a:dk2>
        <a:lt2>
          <a:srgbClr val="C80F41"/>
        </a:lt2>
        <a:accent1>
          <a:srgbClr val="91C8C8"/>
        </a:accent1>
        <a:accent2>
          <a:srgbClr val="CCCC9A"/>
        </a:accent2>
        <a:accent3>
          <a:srgbClr val="FFFFFF"/>
        </a:accent3>
        <a:accent4>
          <a:srgbClr val="000000"/>
        </a:accent4>
        <a:accent5>
          <a:srgbClr val="C7E0E0"/>
        </a:accent5>
        <a:accent6>
          <a:srgbClr val="B9B98B"/>
        </a:accent6>
        <a:hlink>
          <a:srgbClr val="003264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531</Words>
  <Application>Microsoft Office PowerPoint</Application>
  <PresentationFormat>Bildschirmpräsentation (4:3)</PresentationFormat>
  <Paragraphs>131</Paragraphs>
  <Slides>12</Slides>
  <Notes>12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Standarddesign</vt:lpstr>
      <vt:lpstr>Managing Strategic and Organizational Change as a Top-Down Process  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82</cp:revision>
  <dcterms:created xsi:type="dcterms:W3CDTF">2004-05-01T11:38:02Z</dcterms:created>
  <dcterms:modified xsi:type="dcterms:W3CDTF">2013-07-03T07:38:43Z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Template">
    <vt:lpwstr>2.0</vt:lpwstr>
  </property>
  <property fmtid="{D5CDD505-2E9C-101B-9397-08002B2CF9AE}" pid="3" name="Project">
    <vt:lpwstr/>
  </property>
  <property fmtid="{D5CDD505-2E9C-101B-9397-08002B2CF9AE}" pid="4" name="Template">
    <vt:lpwstr>BSt_template.potx</vt:lpwstr>
  </property>
  <property fmtid="{D5CDD505-2E9C-101B-9397-08002B2CF9AE}" pid="5" name="Date">
    <vt:lpwstr>23. März 2012</vt:lpwstr>
  </property>
</Properties>
</file>