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2" r:id="rId1"/>
  </p:sldMasterIdLst>
  <p:notesMasterIdLst>
    <p:notesMasterId r:id="rId26"/>
  </p:notesMasterIdLst>
  <p:sldIdLst>
    <p:sldId id="262" r:id="rId2"/>
    <p:sldId id="266" r:id="rId3"/>
    <p:sldId id="264" r:id="rId4"/>
    <p:sldId id="265" r:id="rId5"/>
    <p:sldId id="263"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Lst>
  <p:sldSz cx="9144000" cy="6858000" type="screen4x3"/>
  <p:notesSz cx="7099300" cy="10234613"/>
  <p:custDataLst>
    <p:tags r:id="rId27"/>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A2"/>
    <a:srgbClr val="808080"/>
    <a:srgbClr val="003082"/>
    <a:srgbClr val="5F99C8"/>
    <a:srgbClr val="108D81"/>
    <a:srgbClr val="BC344F"/>
    <a:srgbClr val="DB6615"/>
    <a:srgbClr val="9FB32F"/>
    <a:srgbClr val="90522B"/>
    <a:srgbClr val="86B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81" autoAdjust="0"/>
  </p:normalViewPr>
  <p:slideViewPr>
    <p:cSldViewPr>
      <p:cViewPr varScale="1">
        <p:scale>
          <a:sx n="59" d="100"/>
          <a:sy n="59" d="100"/>
        </p:scale>
        <p:origin x="67" y="6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73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352" tIns="78352" rIns="78352" bIns="44772" numCol="1" anchor="t" anchorCtr="0" compatLnSpc="1">
            <a:prstTxWarp prst="textNoShape">
              <a:avLst/>
            </a:prstTxWarp>
          </a:bodyPr>
          <a:lstStyle>
            <a:lvl1pPr algn="l" defTabSz="947738">
              <a:lnSpc>
                <a:spcPts val="2700"/>
              </a:lnSpc>
              <a:defRPr sz="1200">
                <a:solidFill>
                  <a:srgbClr val="FFFFFF"/>
                </a:solidFill>
                <a:latin typeface="Arial" charset="0"/>
              </a:defRPr>
            </a:lvl1pPr>
          </a:lstStyle>
          <a:p>
            <a:pPr>
              <a:defRPr/>
            </a:pPr>
            <a:endParaRPr lang="de-DE"/>
          </a:p>
        </p:txBody>
      </p:sp>
      <p:sp>
        <p:nvSpPr>
          <p:cNvPr id="29699" name="Rectangle 3"/>
          <p:cNvSpPr>
            <a:spLocks noGrp="1" noChangeArrowheads="1"/>
          </p:cNvSpPr>
          <p:nvPr>
            <p:ph type="dt" idx="1"/>
          </p:nvPr>
        </p:nvSpPr>
        <p:spPr bwMode="auto">
          <a:xfrm>
            <a:off x="4022725" y="0"/>
            <a:ext cx="3076575" cy="5127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352" tIns="78352" rIns="78352" bIns="44772" numCol="1" anchor="t" anchorCtr="0" compatLnSpc="1">
            <a:prstTxWarp prst="textNoShape">
              <a:avLst/>
            </a:prstTxWarp>
          </a:bodyPr>
          <a:lstStyle>
            <a:lvl1pPr algn="r" defTabSz="947738">
              <a:lnSpc>
                <a:spcPts val="2700"/>
              </a:lnSpc>
              <a:defRPr sz="1200">
                <a:solidFill>
                  <a:srgbClr val="FFFFFF"/>
                </a:solidFill>
                <a:latin typeface="Arial" charset="0"/>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352" tIns="78352" rIns="78352" bIns="44772"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9702" name="Rectangle 6"/>
          <p:cNvSpPr>
            <a:spLocks noGrp="1" noChangeArrowheads="1"/>
          </p:cNvSpPr>
          <p:nvPr>
            <p:ph type="ftr" sz="quarter" idx="4"/>
          </p:nvPr>
        </p:nvSpPr>
        <p:spPr bwMode="auto">
          <a:xfrm>
            <a:off x="0" y="9721850"/>
            <a:ext cx="3076575" cy="5127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352" tIns="78352" rIns="78352" bIns="44772" numCol="1" anchor="b" anchorCtr="0" compatLnSpc="1">
            <a:prstTxWarp prst="textNoShape">
              <a:avLst/>
            </a:prstTxWarp>
          </a:bodyPr>
          <a:lstStyle>
            <a:lvl1pPr algn="l" defTabSz="947738">
              <a:lnSpc>
                <a:spcPts val="2700"/>
              </a:lnSpc>
              <a:defRPr sz="1200">
                <a:solidFill>
                  <a:srgbClr val="FFFFFF"/>
                </a:solidFill>
                <a:latin typeface="Arial" charset="0"/>
              </a:defRPr>
            </a:lvl1pPr>
          </a:lstStyle>
          <a:p>
            <a:pPr>
              <a:defRPr/>
            </a:pPr>
            <a:endParaRPr lang="de-DE"/>
          </a:p>
        </p:txBody>
      </p:sp>
      <p:sp>
        <p:nvSpPr>
          <p:cNvPr id="29703" name="Rectangle 7"/>
          <p:cNvSpPr>
            <a:spLocks noGrp="1" noChangeArrowheads="1"/>
          </p:cNvSpPr>
          <p:nvPr>
            <p:ph type="sldNum" sz="quarter" idx="5"/>
          </p:nvPr>
        </p:nvSpPr>
        <p:spPr bwMode="auto">
          <a:xfrm>
            <a:off x="4022725" y="9721850"/>
            <a:ext cx="3076575" cy="5127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352" tIns="78352" rIns="78352" bIns="44772" numCol="1" anchor="b" anchorCtr="0" compatLnSpc="1">
            <a:prstTxWarp prst="textNoShape">
              <a:avLst/>
            </a:prstTxWarp>
          </a:bodyPr>
          <a:lstStyle>
            <a:lvl1pPr algn="r" defTabSz="947738">
              <a:lnSpc>
                <a:spcPts val="2700"/>
              </a:lnSpc>
              <a:defRPr sz="1200">
                <a:solidFill>
                  <a:srgbClr val="FFFFFF"/>
                </a:solidFill>
                <a:latin typeface="Arial" charset="0"/>
              </a:defRPr>
            </a:lvl1pPr>
          </a:lstStyle>
          <a:p>
            <a:pPr>
              <a:defRPr/>
            </a:pPr>
            <a:fld id="{FB16AEA1-B2AD-4B2A-932A-1675A6C50114}" type="slidenum">
              <a:rPr lang="de-DE"/>
              <a:pPr>
                <a:defRPr/>
              </a:pPr>
              <a:t>‹Nr.›</a:t>
            </a:fld>
            <a:endParaRPr lang="de-DE"/>
          </a:p>
        </p:txBody>
      </p:sp>
    </p:spTree>
    <p:extLst>
      <p:ext uri="{BB962C8B-B14F-4D97-AF65-F5344CB8AC3E}">
        <p14:creationId xmlns:p14="http://schemas.microsoft.com/office/powerpoint/2010/main" val="1416527563"/>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ts val="600"/>
      </a:spcAft>
      <a:defRPr sz="1200" kern="1200">
        <a:solidFill>
          <a:schemeClr val="tx1"/>
        </a:solidFill>
        <a:latin typeface="Arial" charset="0"/>
        <a:ea typeface="+mn-ea"/>
        <a:cs typeface="+mn-cs"/>
      </a:defRPr>
    </a:lvl1pPr>
    <a:lvl2pPr marL="269875" indent="-90488" algn="l" rtl="0" eaLnBrk="0" fontAlgn="base" hangingPunct="0">
      <a:spcBef>
        <a:spcPct val="0"/>
      </a:spcBef>
      <a:spcAft>
        <a:spcPts val="600"/>
      </a:spcAft>
      <a:buChar char="•"/>
      <a:defRPr sz="1200" kern="1200">
        <a:solidFill>
          <a:schemeClr val="tx1"/>
        </a:solidFill>
        <a:latin typeface="Arial" charset="0"/>
        <a:ea typeface="+mn-ea"/>
        <a:cs typeface="+mn-cs"/>
      </a:defRPr>
    </a:lvl2pPr>
    <a:lvl3pPr marL="542925" indent="-93663" algn="l" rtl="0" eaLnBrk="0" fontAlgn="base" hangingPunct="0">
      <a:spcBef>
        <a:spcPct val="0"/>
      </a:spcBef>
      <a:spcAft>
        <a:spcPts val="600"/>
      </a:spcAft>
      <a:buChar char="•"/>
      <a:defRPr sz="1200" kern="1200">
        <a:solidFill>
          <a:schemeClr val="tx1"/>
        </a:solidFill>
        <a:latin typeface="Arial" charset="0"/>
        <a:ea typeface="+mn-ea"/>
        <a:cs typeface="+mn-cs"/>
      </a:defRPr>
    </a:lvl3pPr>
    <a:lvl4pPr marL="809625" indent="-87313" algn="l" rtl="0" eaLnBrk="0" fontAlgn="base" hangingPunct="0">
      <a:spcBef>
        <a:spcPct val="0"/>
      </a:spcBef>
      <a:spcAft>
        <a:spcPts val="600"/>
      </a:spcAft>
      <a:buChar char="•"/>
      <a:defRPr sz="1200" kern="1200">
        <a:solidFill>
          <a:schemeClr val="tx1"/>
        </a:solidFill>
        <a:latin typeface="Arial" charset="0"/>
        <a:ea typeface="+mn-ea"/>
        <a:cs typeface="+mn-cs"/>
      </a:defRPr>
    </a:lvl4pPr>
    <a:lvl5pPr marL="1079500" indent="-90488" algn="l" rtl="0" eaLnBrk="0" fontAlgn="base" hangingPunct="0">
      <a:spcBef>
        <a:spcPct val="0"/>
      </a:spcBef>
      <a:spcAft>
        <a:spcPts val="600"/>
      </a:spcAft>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ctr" defTabSz="947738">
              <a:defRPr>
                <a:solidFill>
                  <a:schemeClr val="tx1"/>
                </a:solidFill>
                <a:latin typeface="Arial" panose="020B0604020202020204" pitchFamily="34" charset="0"/>
              </a:defRPr>
            </a:lvl1pPr>
            <a:lvl2pPr marL="742950" indent="-285750" algn="ctr" defTabSz="947738">
              <a:defRPr>
                <a:solidFill>
                  <a:schemeClr val="tx1"/>
                </a:solidFill>
                <a:latin typeface="Arial" panose="020B0604020202020204" pitchFamily="34" charset="0"/>
              </a:defRPr>
            </a:lvl2pPr>
            <a:lvl3pPr marL="1143000" indent="-228600" algn="ctr" defTabSz="947738">
              <a:defRPr>
                <a:solidFill>
                  <a:schemeClr val="tx1"/>
                </a:solidFill>
                <a:latin typeface="Arial" panose="020B0604020202020204" pitchFamily="34" charset="0"/>
              </a:defRPr>
            </a:lvl3pPr>
            <a:lvl4pPr marL="1600200" indent="-228600" algn="ctr" defTabSz="947738">
              <a:defRPr>
                <a:solidFill>
                  <a:schemeClr val="tx1"/>
                </a:solidFill>
                <a:latin typeface="Arial" panose="020B0604020202020204" pitchFamily="34" charset="0"/>
              </a:defRPr>
            </a:lvl4pPr>
            <a:lvl5pPr marL="2057400" indent="-228600" algn="ctr" defTabSz="947738">
              <a:defRPr>
                <a:solidFill>
                  <a:schemeClr val="tx1"/>
                </a:solidFill>
                <a:latin typeface="Arial" panose="020B0604020202020204" pitchFamily="34" charset="0"/>
              </a:defRPr>
            </a:lvl5pPr>
            <a:lvl6pPr marL="2514600" indent="-228600" algn="ctr" defTabSz="94773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4773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4773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47738" eaLnBrk="0" fontAlgn="base" hangingPunct="0">
              <a:spcBef>
                <a:spcPct val="0"/>
              </a:spcBef>
              <a:spcAft>
                <a:spcPct val="0"/>
              </a:spcAft>
              <a:defRPr>
                <a:solidFill>
                  <a:schemeClr val="tx1"/>
                </a:solidFill>
                <a:latin typeface="Arial" panose="020B0604020202020204" pitchFamily="34" charset="0"/>
              </a:defRPr>
            </a:lvl9pPr>
          </a:lstStyle>
          <a:p>
            <a:pPr algn="r"/>
            <a:fld id="{F61023D2-4AAF-4313-AFAC-67D0AE0AC74F}" type="slidenum">
              <a:rPr lang="de-DE" smtClean="0">
                <a:solidFill>
                  <a:srgbClr val="FFFFFF"/>
                </a:solidFill>
              </a:rPr>
              <a:pPr algn="r"/>
              <a:t>1</a:t>
            </a:fld>
            <a:endParaRPr lang="de-DE" smtClean="0">
              <a:solidFill>
                <a:srgbClr val="FFFFFF"/>
              </a:solidFill>
            </a:endParaRPr>
          </a:p>
        </p:txBody>
      </p:sp>
      <p:sp>
        <p:nvSpPr>
          <p:cNvPr id="15363" name="Rectangle 2"/>
          <p:cNvSpPr>
            <a:spLocks noGrp="1" noRot="1" noChangeAspect="1" noChangeArrowheads="1" noTextEdit="1"/>
          </p:cNvSpPr>
          <p:nvPr>
            <p:ph type="sldImg"/>
          </p:nvPr>
        </p:nvSpPr>
        <p:spPr>
          <a:xfrm>
            <a:off x="765175" y="427038"/>
            <a:ext cx="5570538" cy="4178300"/>
          </a:xfrm>
          <a:ln/>
        </p:spPr>
      </p:sp>
      <p:sp>
        <p:nvSpPr>
          <p:cNvPr id="15364" name="Rectangle 3"/>
          <p:cNvSpPr>
            <a:spLocks noGrp="1" noChangeArrowheads="1"/>
          </p:cNvSpPr>
          <p:nvPr>
            <p:ph type="body" idx="1"/>
          </p:nvPr>
        </p:nvSpPr>
        <p:spPr>
          <a:xfrm>
            <a:off x="854075" y="4860925"/>
            <a:ext cx="5391150" cy="4605338"/>
          </a:xfrm>
          <a:noFill/>
        </p:spPr>
        <p:txBody>
          <a:bodyPr/>
          <a:lstStyle/>
          <a:p>
            <a:endParaRPr lang="de-DE" smtClean="0">
              <a:latin typeface="Arial" panose="020B0604020202020204" pitchFamily="34" charset="0"/>
            </a:endParaRPr>
          </a:p>
        </p:txBody>
      </p:sp>
    </p:spTree>
    <p:extLst>
      <p:ext uri="{BB962C8B-B14F-4D97-AF65-F5344CB8AC3E}">
        <p14:creationId xmlns:p14="http://schemas.microsoft.com/office/powerpoint/2010/main" val="447962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10</a:t>
            </a:fld>
            <a:endParaRPr lang="de-DE"/>
          </a:p>
        </p:txBody>
      </p:sp>
    </p:spTree>
    <p:extLst>
      <p:ext uri="{BB962C8B-B14F-4D97-AF65-F5344CB8AC3E}">
        <p14:creationId xmlns:p14="http://schemas.microsoft.com/office/powerpoint/2010/main" val="297269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11</a:t>
            </a:fld>
            <a:endParaRPr lang="de-DE"/>
          </a:p>
        </p:txBody>
      </p:sp>
    </p:spTree>
    <p:extLst>
      <p:ext uri="{BB962C8B-B14F-4D97-AF65-F5344CB8AC3E}">
        <p14:creationId xmlns:p14="http://schemas.microsoft.com/office/powerpoint/2010/main" val="1019699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12</a:t>
            </a:fld>
            <a:endParaRPr lang="de-DE"/>
          </a:p>
        </p:txBody>
      </p:sp>
    </p:spTree>
    <p:extLst>
      <p:ext uri="{BB962C8B-B14F-4D97-AF65-F5344CB8AC3E}">
        <p14:creationId xmlns:p14="http://schemas.microsoft.com/office/powerpoint/2010/main" val="83018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13</a:t>
            </a:fld>
            <a:endParaRPr lang="de-DE"/>
          </a:p>
        </p:txBody>
      </p:sp>
    </p:spTree>
    <p:extLst>
      <p:ext uri="{BB962C8B-B14F-4D97-AF65-F5344CB8AC3E}">
        <p14:creationId xmlns:p14="http://schemas.microsoft.com/office/powerpoint/2010/main" val="3764150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14</a:t>
            </a:fld>
            <a:endParaRPr lang="de-DE"/>
          </a:p>
        </p:txBody>
      </p:sp>
    </p:spTree>
    <p:extLst>
      <p:ext uri="{BB962C8B-B14F-4D97-AF65-F5344CB8AC3E}">
        <p14:creationId xmlns:p14="http://schemas.microsoft.com/office/powerpoint/2010/main" val="3284360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15</a:t>
            </a:fld>
            <a:endParaRPr lang="de-DE"/>
          </a:p>
        </p:txBody>
      </p:sp>
    </p:spTree>
    <p:extLst>
      <p:ext uri="{BB962C8B-B14F-4D97-AF65-F5344CB8AC3E}">
        <p14:creationId xmlns:p14="http://schemas.microsoft.com/office/powerpoint/2010/main" val="2469210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16</a:t>
            </a:fld>
            <a:endParaRPr lang="de-DE"/>
          </a:p>
        </p:txBody>
      </p:sp>
    </p:spTree>
    <p:extLst>
      <p:ext uri="{BB962C8B-B14F-4D97-AF65-F5344CB8AC3E}">
        <p14:creationId xmlns:p14="http://schemas.microsoft.com/office/powerpoint/2010/main" val="583995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17</a:t>
            </a:fld>
            <a:endParaRPr lang="de-DE"/>
          </a:p>
        </p:txBody>
      </p:sp>
    </p:spTree>
    <p:extLst>
      <p:ext uri="{BB962C8B-B14F-4D97-AF65-F5344CB8AC3E}">
        <p14:creationId xmlns:p14="http://schemas.microsoft.com/office/powerpoint/2010/main" val="834559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18</a:t>
            </a:fld>
            <a:endParaRPr lang="de-DE"/>
          </a:p>
        </p:txBody>
      </p:sp>
    </p:spTree>
    <p:extLst>
      <p:ext uri="{BB962C8B-B14F-4D97-AF65-F5344CB8AC3E}">
        <p14:creationId xmlns:p14="http://schemas.microsoft.com/office/powerpoint/2010/main" val="356280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19</a:t>
            </a:fld>
            <a:endParaRPr lang="de-DE"/>
          </a:p>
        </p:txBody>
      </p:sp>
    </p:spTree>
    <p:extLst>
      <p:ext uri="{BB962C8B-B14F-4D97-AF65-F5344CB8AC3E}">
        <p14:creationId xmlns:p14="http://schemas.microsoft.com/office/powerpoint/2010/main" val="132205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2</a:t>
            </a:fld>
            <a:endParaRPr lang="de-DE"/>
          </a:p>
        </p:txBody>
      </p:sp>
    </p:spTree>
    <p:extLst>
      <p:ext uri="{BB962C8B-B14F-4D97-AF65-F5344CB8AC3E}">
        <p14:creationId xmlns:p14="http://schemas.microsoft.com/office/powerpoint/2010/main" val="3010225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20</a:t>
            </a:fld>
            <a:endParaRPr lang="de-DE"/>
          </a:p>
        </p:txBody>
      </p:sp>
    </p:spTree>
    <p:extLst>
      <p:ext uri="{BB962C8B-B14F-4D97-AF65-F5344CB8AC3E}">
        <p14:creationId xmlns:p14="http://schemas.microsoft.com/office/powerpoint/2010/main" val="706772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21</a:t>
            </a:fld>
            <a:endParaRPr lang="de-DE"/>
          </a:p>
        </p:txBody>
      </p:sp>
    </p:spTree>
    <p:extLst>
      <p:ext uri="{BB962C8B-B14F-4D97-AF65-F5344CB8AC3E}">
        <p14:creationId xmlns:p14="http://schemas.microsoft.com/office/powerpoint/2010/main" val="2295905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22</a:t>
            </a:fld>
            <a:endParaRPr lang="de-DE"/>
          </a:p>
        </p:txBody>
      </p:sp>
    </p:spTree>
    <p:extLst>
      <p:ext uri="{BB962C8B-B14F-4D97-AF65-F5344CB8AC3E}">
        <p14:creationId xmlns:p14="http://schemas.microsoft.com/office/powerpoint/2010/main" val="866303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23</a:t>
            </a:fld>
            <a:endParaRPr lang="de-DE"/>
          </a:p>
        </p:txBody>
      </p:sp>
    </p:spTree>
    <p:extLst>
      <p:ext uri="{BB962C8B-B14F-4D97-AF65-F5344CB8AC3E}">
        <p14:creationId xmlns:p14="http://schemas.microsoft.com/office/powerpoint/2010/main" val="4243953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ctr" defTabSz="947738">
              <a:defRPr>
                <a:solidFill>
                  <a:schemeClr val="tx1"/>
                </a:solidFill>
                <a:latin typeface="Arial" panose="020B0604020202020204" pitchFamily="34" charset="0"/>
              </a:defRPr>
            </a:lvl1pPr>
            <a:lvl2pPr marL="742950" indent="-285750" algn="ctr" defTabSz="947738">
              <a:defRPr>
                <a:solidFill>
                  <a:schemeClr val="tx1"/>
                </a:solidFill>
                <a:latin typeface="Arial" panose="020B0604020202020204" pitchFamily="34" charset="0"/>
              </a:defRPr>
            </a:lvl2pPr>
            <a:lvl3pPr marL="1143000" indent="-228600" algn="ctr" defTabSz="947738">
              <a:defRPr>
                <a:solidFill>
                  <a:schemeClr val="tx1"/>
                </a:solidFill>
                <a:latin typeface="Arial" panose="020B0604020202020204" pitchFamily="34" charset="0"/>
              </a:defRPr>
            </a:lvl3pPr>
            <a:lvl4pPr marL="1600200" indent="-228600" algn="ctr" defTabSz="947738">
              <a:defRPr>
                <a:solidFill>
                  <a:schemeClr val="tx1"/>
                </a:solidFill>
                <a:latin typeface="Arial" panose="020B0604020202020204" pitchFamily="34" charset="0"/>
              </a:defRPr>
            </a:lvl4pPr>
            <a:lvl5pPr marL="2057400" indent="-228600" algn="ctr" defTabSz="947738">
              <a:defRPr>
                <a:solidFill>
                  <a:schemeClr val="tx1"/>
                </a:solidFill>
                <a:latin typeface="Arial" panose="020B0604020202020204" pitchFamily="34" charset="0"/>
              </a:defRPr>
            </a:lvl5pPr>
            <a:lvl6pPr marL="2514600" indent="-228600" algn="ctr" defTabSz="94773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4773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4773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47738" eaLnBrk="0" fontAlgn="base" hangingPunct="0">
              <a:spcBef>
                <a:spcPct val="0"/>
              </a:spcBef>
              <a:spcAft>
                <a:spcPct val="0"/>
              </a:spcAft>
              <a:defRPr>
                <a:solidFill>
                  <a:schemeClr val="tx1"/>
                </a:solidFill>
                <a:latin typeface="Arial" panose="020B0604020202020204" pitchFamily="34" charset="0"/>
              </a:defRPr>
            </a:lvl9pPr>
          </a:lstStyle>
          <a:p>
            <a:pPr algn="r"/>
            <a:fld id="{F61023D2-4AAF-4313-AFAC-67D0AE0AC74F}" type="slidenum">
              <a:rPr lang="de-DE" smtClean="0">
                <a:solidFill>
                  <a:srgbClr val="FFFFFF"/>
                </a:solidFill>
              </a:rPr>
              <a:pPr algn="r"/>
              <a:t>24</a:t>
            </a:fld>
            <a:endParaRPr lang="de-DE" smtClean="0">
              <a:solidFill>
                <a:srgbClr val="FFFFFF"/>
              </a:solidFill>
            </a:endParaRPr>
          </a:p>
        </p:txBody>
      </p:sp>
      <p:sp>
        <p:nvSpPr>
          <p:cNvPr id="15363" name="Rectangle 2"/>
          <p:cNvSpPr>
            <a:spLocks noGrp="1" noRot="1" noChangeAspect="1" noChangeArrowheads="1" noTextEdit="1"/>
          </p:cNvSpPr>
          <p:nvPr>
            <p:ph type="sldImg"/>
          </p:nvPr>
        </p:nvSpPr>
        <p:spPr>
          <a:xfrm>
            <a:off x="765175" y="427038"/>
            <a:ext cx="5570538" cy="4178300"/>
          </a:xfrm>
          <a:ln/>
        </p:spPr>
      </p:sp>
      <p:sp>
        <p:nvSpPr>
          <p:cNvPr id="15364" name="Rectangle 3"/>
          <p:cNvSpPr>
            <a:spLocks noGrp="1" noChangeArrowheads="1"/>
          </p:cNvSpPr>
          <p:nvPr>
            <p:ph type="body" idx="1"/>
          </p:nvPr>
        </p:nvSpPr>
        <p:spPr>
          <a:xfrm>
            <a:off x="854075" y="4860925"/>
            <a:ext cx="5391150" cy="4605338"/>
          </a:xfrm>
          <a:noFill/>
        </p:spPr>
        <p:txBody>
          <a:bodyPr/>
          <a:lstStyle/>
          <a:p>
            <a:endParaRPr lang="de-DE" smtClean="0">
              <a:latin typeface="Arial" panose="020B0604020202020204" pitchFamily="34" charset="0"/>
            </a:endParaRPr>
          </a:p>
        </p:txBody>
      </p:sp>
    </p:spTree>
    <p:extLst>
      <p:ext uri="{BB962C8B-B14F-4D97-AF65-F5344CB8AC3E}">
        <p14:creationId xmlns:p14="http://schemas.microsoft.com/office/powerpoint/2010/main" val="268760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3</a:t>
            </a:fld>
            <a:endParaRPr lang="de-DE"/>
          </a:p>
        </p:txBody>
      </p:sp>
    </p:spTree>
    <p:extLst>
      <p:ext uri="{BB962C8B-B14F-4D97-AF65-F5344CB8AC3E}">
        <p14:creationId xmlns:p14="http://schemas.microsoft.com/office/powerpoint/2010/main" val="33166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4</a:t>
            </a:fld>
            <a:endParaRPr lang="de-DE"/>
          </a:p>
        </p:txBody>
      </p:sp>
    </p:spTree>
    <p:extLst>
      <p:ext uri="{BB962C8B-B14F-4D97-AF65-F5344CB8AC3E}">
        <p14:creationId xmlns:p14="http://schemas.microsoft.com/office/powerpoint/2010/main" val="247708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5</a:t>
            </a:fld>
            <a:endParaRPr lang="de-DE"/>
          </a:p>
        </p:txBody>
      </p:sp>
    </p:spTree>
    <p:extLst>
      <p:ext uri="{BB962C8B-B14F-4D97-AF65-F5344CB8AC3E}">
        <p14:creationId xmlns:p14="http://schemas.microsoft.com/office/powerpoint/2010/main" val="102186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6</a:t>
            </a:fld>
            <a:endParaRPr lang="de-DE"/>
          </a:p>
        </p:txBody>
      </p:sp>
    </p:spTree>
    <p:extLst>
      <p:ext uri="{BB962C8B-B14F-4D97-AF65-F5344CB8AC3E}">
        <p14:creationId xmlns:p14="http://schemas.microsoft.com/office/powerpoint/2010/main" val="166271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7</a:t>
            </a:fld>
            <a:endParaRPr lang="de-DE"/>
          </a:p>
        </p:txBody>
      </p:sp>
    </p:spTree>
    <p:extLst>
      <p:ext uri="{BB962C8B-B14F-4D97-AF65-F5344CB8AC3E}">
        <p14:creationId xmlns:p14="http://schemas.microsoft.com/office/powerpoint/2010/main" val="3526232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8</a:t>
            </a:fld>
            <a:endParaRPr lang="de-DE"/>
          </a:p>
        </p:txBody>
      </p:sp>
    </p:spTree>
    <p:extLst>
      <p:ext uri="{BB962C8B-B14F-4D97-AF65-F5344CB8AC3E}">
        <p14:creationId xmlns:p14="http://schemas.microsoft.com/office/powerpoint/2010/main" val="37154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B16AEA1-B2AD-4B2A-932A-1675A6C50114}" type="slidenum">
              <a:rPr lang="de-DE" smtClean="0"/>
              <a:pPr>
                <a:defRPr/>
              </a:pPr>
              <a:t>9</a:t>
            </a:fld>
            <a:endParaRPr lang="de-DE"/>
          </a:p>
        </p:txBody>
      </p:sp>
    </p:spTree>
    <p:extLst>
      <p:ext uri="{BB962C8B-B14F-4D97-AF65-F5344CB8AC3E}">
        <p14:creationId xmlns:p14="http://schemas.microsoft.com/office/powerpoint/2010/main" val="3963761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
    <p:bg>
      <p:bgPr>
        <a:solidFill>
          <a:schemeClr val="hlink"/>
        </a:solidFill>
        <a:effectLst/>
      </p:bgPr>
    </p:bg>
    <p:spTree>
      <p:nvGrpSpPr>
        <p:cNvPr id="1" name=""/>
        <p:cNvGrpSpPr/>
        <p:nvPr/>
      </p:nvGrpSpPr>
      <p:grpSpPr>
        <a:xfrm>
          <a:off x="0" y="0"/>
          <a:ext cx="0" cy="0"/>
          <a:chOff x="0" y="0"/>
          <a:chExt cx="0" cy="0"/>
        </a:xfrm>
      </p:grpSpPr>
      <p:pic>
        <p:nvPicPr>
          <p:cNvPr id="4" name="Picture 19" descr="C:\projects\patrick\projekte\bertelsmann stiftung\ppt assistent\included data\2013-08-05\1_1_PPT-TitelAbstract_8_2013_144dp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ctrTitle"/>
          </p:nvPr>
        </p:nvSpPr>
        <p:spPr>
          <a:xfrm>
            <a:off x="741363" y="3346450"/>
            <a:ext cx="7658100" cy="369332"/>
          </a:xfrm>
          <a:extLst>
            <a:ext uri="{909E8E84-426E-40DD-AFC4-6F175D3DCCD1}">
              <a14:hiddenFill xmlns:a14="http://schemas.microsoft.com/office/drawing/2010/main">
                <a:solidFill>
                  <a:srgbClr val="00CC99"/>
                </a:solidFill>
              </a14:hiddenFill>
            </a:ext>
          </a:extLst>
        </p:spPr>
        <p:txBody>
          <a:bodyPr>
            <a:spAutoFit/>
          </a:bodyPr>
          <a:lstStyle>
            <a:lvl1pPr>
              <a:defRPr>
                <a:solidFill>
                  <a:schemeClr val="bg1"/>
                </a:solidFill>
              </a:defRPr>
            </a:lvl1pPr>
          </a:lstStyle>
          <a:p>
            <a:pPr lvl="0"/>
            <a:r>
              <a:rPr lang="de-DE" noProof="0" dirty="0" smtClean="0"/>
              <a:t>Titelmasterformat durch Klicken bearbeiten</a:t>
            </a:r>
          </a:p>
        </p:txBody>
      </p:sp>
      <p:sp>
        <p:nvSpPr>
          <p:cNvPr id="28676" name="Rectangle 4"/>
          <p:cNvSpPr>
            <a:spLocks noGrp="1" noChangeArrowheads="1"/>
          </p:cNvSpPr>
          <p:nvPr>
            <p:ph type="subTitle" idx="1"/>
          </p:nvPr>
        </p:nvSpPr>
        <p:spPr>
          <a:xfrm>
            <a:off x="741363" y="5397500"/>
            <a:ext cx="7658100" cy="274638"/>
          </a:xfrm>
          <a:extLst>
            <a:ext uri="{909E8E84-426E-40DD-AFC4-6F175D3DCCD1}">
              <a14:hiddenFill xmlns:a14="http://schemas.microsoft.com/office/drawing/2010/main">
                <a:solidFill>
                  <a:srgbClr val="00CC99"/>
                </a:solidFill>
              </a14:hiddenFill>
            </a:ext>
          </a:extLst>
        </p:spPr>
        <p:txBody>
          <a:bodyPr>
            <a:spAutoFit/>
          </a:bodyPr>
          <a:lstStyle>
            <a:lvl1pPr marL="0" indent="0">
              <a:spcAft>
                <a:spcPct val="0"/>
              </a:spcAft>
              <a:buFont typeface="Wingdings" pitchFamily="2" charset="2"/>
              <a:buNone/>
              <a:defRPr>
                <a:solidFill>
                  <a:schemeClr val="bg1"/>
                </a:solidFill>
              </a:defRPr>
            </a:lvl1pPr>
          </a:lstStyle>
          <a:p>
            <a:pPr lvl="0"/>
            <a:r>
              <a:rPr lang="de-DE" noProof="0" dirty="0" smtClean="0"/>
              <a:t>Formatvorlage des Untertitelmasters durch Klicken bearbeiten</a:t>
            </a:r>
          </a:p>
        </p:txBody>
      </p:sp>
      <p:pic>
        <p:nvPicPr>
          <p:cNvPr id="5" name="Bild 11" descr="BERT_Logo_Reformkompass-DE_4c negati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363" y="259596"/>
            <a:ext cx="2137674" cy="648000"/>
          </a:xfrm>
          <a:prstGeom prst="rect">
            <a:avLst/>
          </a:prstGeom>
        </p:spPr>
      </p:pic>
    </p:spTree>
    <p:extLst>
      <p:ext uri="{BB962C8B-B14F-4D97-AF65-F5344CB8AC3E}">
        <p14:creationId xmlns:p14="http://schemas.microsoft.com/office/powerpoint/2010/main" val="104379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Datumsplatzhalter 1"/>
          <p:cNvSpPr>
            <a:spLocks noGrp="1"/>
          </p:cNvSpPr>
          <p:nvPr>
            <p:ph type="dt" sz="half" idx="2"/>
          </p:nvPr>
        </p:nvSpPr>
        <p:spPr>
          <a:xfrm>
            <a:off x="5943600" y="6686550"/>
            <a:ext cx="2057400" cy="138499"/>
          </a:xfrm>
          <a:prstGeom prst="rect">
            <a:avLst/>
          </a:prstGeom>
        </p:spPr>
        <p:txBody>
          <a:bodyPr vert="horz" lIns="0" tIns="0" rIns="0" bIns="0" rtlCol="0" anchor="ctr">
            <a:spAutoFit/>
          </a:bodyPr>
          <a:lstStyle>
            <a:lvl1pPr algn="r">
              <a:defRPr sz="900">
                <a:solidFill>
                  <a:schemeClr val="bg1"/>
                </a:solidFill>
              </a:defRPr>
            </a:lvl1pPr>
          </a:lstStyle>
          <a:p>
            <a:fld id="{2C140475-441E-4B9B-82C5-F8EE4449D94A}" type="datetime1">
              <a:rPr lang="de-DE" smtClean="0"/>
              <a:t>16.09.2014</a:t>
            </a:fld>
            <a:endParaRPr lang="de-DE"/>
          </a:p>
        </p:txBody>
      </p:sp>
      <p:sp>
        <p:nvSpPr>
          <p:cNvPr id="9" name="Foliennummernplatzhalter 3"/>
          <p:cNvSpPr>
            <a:spLocks noGrp="1"/>
          </p:cNvSpPr>
          <p:nvPr>
            <p:ph type="sldNum" sz="quarter" idx="4"/>
          </p:nvPr>
        </p:nvSpPr>
        <p:spPr>
          <a:xfrm>
            <a:off x="6705600" y="6684576"/>
            <a:ext cx="2057400" cy="138499"/>
          </a:xfrm>
          <a:prstGeom prst="rect">
            <a:avLst/>
          </a:prstGeom>
        </p:spPr>
        <p:txBody>
          <a:bodyPr vert="horz" lIns="0" tIns="0" rIns="0" bIns="0" rtlCol="0" anchor="ctr">
            <a:spAutoFit/>
          </a:bodyPr>
          <a:lstStyle>
            <a:lvl1pPr algn="r">
              <a:defRPr sz="900">
                <a:solidFill>
                  <a:schemeClr val="bg1"/>
                </a:solidFill>
              </a:defRPr>
            </a:lvl1pPr>
          </a:lstStyle>
          <a:p>
            <a:r>
              <a:rPr lang="de-DE" dirty="0" smtClean="0"/>
              <a:t> Seite </a:t>
            </a:r>
            <a:fld id="{37730162-4724-4DEA-9962-8E614E7E358F}" type="slidenum">
              <a:rPr lang="de-DE" smtClean="0"/>
              <a:pPr/>
              <a:t>‹Nr.›</a:t>
            </a:fld>
            <a:endParaRPr lang="de-DE" dirty="0"/>
          </a:p>
        </p:txBody>
      </p:sp>
      <p:sp>
        <p:nvSpPr>
          <p:cNvPr id="10" name="Fußzeilenplatzhalter 2"/>
          <p:cNvSpPr>
            <a:spLocks noGrp="1"/>
          </p:cNvSpPr>
          <p:nvPr>
            <p:ph type="ftr" sz="quarter" idx="3"/>
          </p:nvPr>
        </p:nvSpPr>
        <p:spPr>
          <a:xfrm>
            <a:off x="1980000" y="182351"/>
            <a:ext cx="3600000" cy="200055"/>
          </a:xfrm>
          <a:prstGeom prst="rect">
            <a:avLst/>
          </a:prstGeom>
        </p:spPr>
        <p:txBody>
          <a:bodyPr vert="horz" lIns="0" tIns="0" rIns="0" bIns="0" rtlCol="0" anchor="ctr">
            <a:spAutoFit/>
          </a:bodyPr>
          <a:lstStyle>
            <a:lvl1pPr algn="l">
              <a:defRPr sz="1300">
                <a:solidFill>
                  <a:schemeClr val="bg1"/>
                </a:solidFill>
              </a:defRPr>
            </a:lvl1pPr>
          </a:lstStyle>
          <a:p>
            <a:r>
              <a:rPr lang="de-DE" smtClean="0"/>
              <a:t>für politische Reformprozesse</a:t>
            </a:r>
            <a:endParaRPr lang="de-DE" dirty="0"/>
          </a:p>
        </p:txBody>
      </p:sp>
    </p:spTree>
    <p:extLst>
      <p:ext uri="{BB962C8B-B14F-4D97-AF65-F5344CB8AC3E}">
        <p14:creationId xmlns:p14="http://schemas.microsoft.com/office/powerpoint/2010/main" val="293234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8" name="Datumsplatzhalter 1"/>
          <p:cNvSpPr>
            <a:spLocks noGrp="1"/>
          </p:cNvSpPr>
          <p:nvPr>
            <p:ph type="dt" sz="half" idx="2"/>
          </p:nvPr>
        </p:nvSpPr>
        <p:spPr>
          <a:xfrm>
            <a:off x="5943600" y="6686550"/>
            <a:ext cx="2057400" cy="138499"/>
          </a:xfrm>
          <a:prstGeom prst="rect">
            <a:avLst/>
          </a:prstGeom>
        </p:spPr>
        <p:txBody>
          <a:bodyPr vert="horz" lIns="0" tIns="0" rIns="0" bIns="0" rtlCol="0" anchor="ctr">
            <a:spAutoFit/>
          </a:bodyPr>
          <a:lstStyle>
            <a:lvl1pPr algn="r">
              <a:defRPr sz="900">
                <a:solidFill>
                  <a:schemeClr val="bg1"/>
                </a:solidFill>
              </a:defRPr>
            </a:lvl1pPr>
          </a:lstStyle>
          <a:p>
            <a:fld id="{2AC82C8E-D8C8-4C2C-B1D6-4622313ACCCC}" type="datetime1">
              <a:rPr lang="de-DE" smtClean="0"/>
              <a:t>16.09.2014</a:t>
            </a:fld>
            <a:endParaRPr lang="de-DE"/>
          </a:p>
        </p:txBody>
      </p:sp>
      <p:sp>
        <p:nvSpPr>
          <p:cNvPr id="9" name="Foliennummernplatzhalter 3"/>
          <p:cNvSpPr>
            <a:spLocks noGrp="1"/>
          </p:cNvSpPr>
          <p:nvPr>
            <p:ph type="sldNum" sz="quarter" idx="4"/>
          </p:nvPr>
        </p:nvSpPr>
        <p:spPr>
          <a:xfrm>
            <a:off x="6705600" y="6684576"/>
            <a:ext cx="2057400" cy="138499"/>
          </a:xfrm>
          <a:prstGeom prst="rect">
            <a:avLst/>
          </a:prstGeom>
        </p:spPr>
        <p:txBody>
          <a:bodyPr vert="horz" lIns="0" tIns="0" rIns="0" bIns="0" rtlCol="0" anchor="ctr">
            <a:spAutoFit/>
          </a:bodyPr>
          <a:lstStyle>
            <a:lvl1pPr algn="r">
              <a:defRPr sz="900">
                <a:solidFill>
                  <a:schemeClr val="bg1"/>
                </a:solidFill>
              </a:defRPr>
            </a:lvl1pPr>
          </a:lstStyle>
          <a:p>
            <a:r>
              <a:rPr lang="de-DE" dirty="0" smtClean="0"/>
              <a:t> Seite </a:t>
            </a:r>
            <a:fld id="{37730162-4724-4DEA-9962-8E614E7E358F}" type="slidenum">
              <a:rPr lang="de-DE" smtClean="0"/>
              <a:pPr/>
              <a:t>‹Nr.›</a:t>
            </a:fld>
            <a:endParaRPr lang="de-DE" dirty="0"/>
          </a:p>
        </p:txBody>
      </p:sp>
      <p:sp>
        <p:nvSpPr>
          <p:cNvPr id="10" name="Fußzeilenplatzhalter 2"/>
          <p:cNvSpPr>
            <a:spLocks noGrp="1"/>
          </p:cNvSpPr>
          <p:nvPr>
            <p:ph type="ftr" sz="quarter" idx="3"/>
          </p:nvPr>
        </p:nvSpPr>
        <p:spPr>
          <a:xfrm>
            <a:off x="1980000" y="182351"/>
            <a:ext cx="3600000" cy="200055"/>
          </a:xfrm>
          <a:prstGeom prst="rect">
            <a:avLst/>
          </a:prstGeom>
        </p:spPr>
        <p:txBody>
          <a:bodyPr vert="horz" lIns="0" tIns="0" rIns="0" bIns="0" rtlCol="0" anchor="ctr">
            <a:spAutoFit/>
          </a:bodyPr>
          <a:lstStyle>
            <a:lvl1pPr algn="l">
              <a:defRPr sz="1300">
                <a:solidFill>
                  <a:schemeClr val="bg1"/>
                </a:solidFill>
              </a:defRPr>
            </a:lvl1pPr>
          </a:lstStyle>
          <a:p>
            <a:r>
              <a:rPr lang="de-DE" smtClean="0"/>
              <a:t>für politische Reformprozesse</a:t>
            </a:r>
            <a:endParaRPr lang="de-DE" dirty="0"/>
          </a:p>
        </p:txBody>
      </p:sp>
    </p:spTree>
    <p:extLst>
      <p:ext uri="{BB962C8B-B14F-4D97-AF65-F5344CB8AC3E}">
        <p14:creationId xmlns:p14="http://schemas.microsoft.com/office/powerpoint/2010/main" val="158107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Reformkompass">
    <p:spTree>
      <p:nvGrpSpPr>
        <p:cNvPr id="1" name=""/>
        <p:cNvGrpSpPr/>
        <p:nvPr/>
      </p:nvGrpSpPr>
      <p:grpSpPr>
        <a:xfrm>
          <a:off x="0" y="0"/>
          <a:ext cx="0" cy="0"/>
          <a:chOff x="0" y="0"/>
          <a:chExt cx="0" cy="0"/>
        </a:xfrm>
      </p:grpSpPr>
      <p:sp>
        <p:nvSpPr>
          <p:cNvPr id="2" name="Titel 1"/>
          <p:cNvSpPr>
            <a:spLocks noGrp="1"/>
          </p:cNvSpPr>
          <p:nvPr>
            <p:ph type="title"/>
          </p:nvPr>
        </p:nvSpPr>
        <p:spPr>
          <a:xfrm>
            <a:off x="381000" y="838200"/>
            <a:ext cx="8382000" cy="230832"/>
          </a:xfrm>
        </p:spPr>
        <p:txBody>
          <a:bodyPr>
            <a:noAutofit/>
          </a:bodyPr>
          <a:lstStyle>
            <a:lvl1pPr>
              <a:defRPr sz="1500">
                <a:solidFill>
                  <a:schemeClr val="tx1"/>
                </a:solidFill>
              </a:defRPr>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381000" y="1828800"/>
            <a:ext cx="2700000" cy="2520000"/>
          </a:xfrm>
        </p:spPr>
        <p:txBody>
          <a:bodyPr/>
          <a:lstStyle>
            <a:lvl1pPr marL="144000" indent="-144000">
              <a:spcAft>
                <a:spcPts val="600"/>
              </a:spcAft>
              <a:buClrTx/>
              <a:defRPr sz="13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de-DE" dirty="0" smtClean="0"/>
              <a:t>Textmasterformat bearbeiten</a:t>
            </a:r>
          </a:p>
        </p:txBody>
      </p:sp>
      <p:sp>
        <p:nvSpPr>
          <p:cNvPr id="4" name="Inhaltsplatzhalter 3"/>
          <p:cNvSpPr>
            <a:spLocks noGrp="1"/>
          </p:cNvSpPr>
          <p:nvPr>
            <p:ph sz="half" idx="2"/>
          </p:nvPr>
        </p:nvSpPr>
        <p:spPr>
          <a:xfrm>
            <a:off x="3363000" y="1828800"/>
            <a:ext cx="5400000" cy="4648200"/>
          </a:xfrm>
        </p:spPr>
        <p:txBody>
          <a:bodyPr/>
          <a:lstStyle>
            <a:lvl1pPr marL="144000" indent="-144000">
              <a:spcAft>
                <a:spcPts val="600"/>
              </a:spcAft>
              <a:buClrTx/>
              <a:defRPr sz="13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de-DE" dirty="0" smtClean="0"/>
              <a:t>Textmasterformat bearbeiten</a:t>
            </a:r>
          </a:p>
        </p:txBody>
      </p:sp>
      <p:sp>
        <p:nvSpPr>
          <p:cNvPr id="8" name="Datumsplatzhalter 1"/>
          <p:cNvSpPr>
            <a:spLocks noGrp="1"/>
          </p:cNvSpPr>
          <p:nvPr>
            <p:ph type="dt" sz="half" idx="10"/>
          </p:nvPr>
        </p:nvSpPr>
        <p:spPr>
          <a:xfrm>
            <a:off x="5943600" y="6686550"/>
            <a:ext cx="2057400" cy="138499"/>
          </a:xfrm>
          <a:prstGeom prst="rect">
            <a:avLst/>
          </a:prstGeom>
        </p:spPr>
        <p:txBody>
          <a:bodyPr vert="horz" lIns="0" tIns="0" rIns="0" bIns="0" rtlCol="0" anchor="ctr">
            <a:spAutoFit/>
          </a:bodyPr>
          <a:lstStyle>
            <a:lvl1pPr algn="r">
              <a:defRPr sz="900">
                <a:solidFill>
                  <a:schemeClr val="bg1"/>
                </a:solidFill>
              </a:defRPr>
            </a:lvl1pPr>
          </a:lstStyle>
          <a:p>
            <a:fld id="{31BC4703-9F45-4DDB-8B98-B64440F4E072}" type="datetime1">
              <a:rPr lang="de-DE" smtClean="0"/>
              <a:t>16.09.2014</a:t>
            </a:fld>
            <a:endParaRPr lang="de-DE"/>
          </a:p>
        </p:txBody>
      </p:sp>
      <p:sp>
        <p:nvSpPr>
          <p:cNvPr id="9" name="Foliennummernplatzhalter 3"/>
          <p:cNvSpPr>
            <a:spLocks noGrp="1"/>
          </p:cNvSpPr>
          <p:nvPr>
            <p:ph type="sldNum" sz="quarter" idx="4"/>
          </p:nvPr>
        </p:nvSpPr>
        <p:spPr>
          <a:xfrm>
            <a:off x="6705600" y="6684576"/>
            <a:ext cx="2057400" cy="138499"/>
          </a:xfrm>
          <a:prstGeom prst="rect">
            <a:avLst/>
          </a:prstGeom>
        </p:spPr>
        <p:txBody>
          <a:bodyPr vert="horz" lIns="0" tIns="0" rIns="0" bIns="0" rtlCol="0" anchor="ctr">
            <a:spAutoFit/>
          </a:bodyPr>
          <a:lstStyle>
            <a:lvl1pPr algn="r">
              <a:defRPr sz="900">
                <a:solidFill>
                  <a:schemeClr val="bg1"/>
                </a:solidFill>
              </a:defRPr>
            </a:lvl1pPr>
          </a:lstStyle>
          <a:p>
            <a:r>
              <a:rPr lang="de-DE" dirty="0" smtClean="0"/>
              <a:t> Seite </a:t>
            </a:r>
            <a:fld id="{37730162-4724-4DEA-9962-8E614E7E358F}" type="slidenum">
              <a:rPr lang="de-DE" smtClean="0"/>
              <a:pPr/>
              <a:t>‹Nr.›</a:t>
            </a:fld>
            <a:endParaRPr lang="de-DE" dirty="0"/>
          </a:p>
        </p:txBody>
      </p:sp>
      <p:grpSp>
        <p:nvGrpSpPr>
          <p:cNvPr id="19" name="Gruppieren 18"/>
          <p:cNvGrpSpPr/>
          <p:nvPr userDrawn="1"/>
        </p:nvGrpSpPr>
        <p:grpSpPr>
          <a:xfrm>
            <a:off x="381000" y="1440000"/>
            <a:ext cx="2700000" cy="272758"/>
            <a:chOff x="381000" y="1434778"/>
            <a:chExt cx="2700000" cy="272758"/>
          </a:xfrm>
        </p:grpSpPr>
        <p:sp>
          <p:nvSpPr>
            <p:cNvPr id="10" name="Textfeld 9"/>
            <p:cNvSpPr txBox="1"/>
            <p:nvPr userDrawn="1"/>
          </p:nvSpPr>
          <p:spPr>
            <a:xfrm>
              <a:off x="381000" y="1434778"/>
              <a:ext cx="2700000" cy="272758"/>
            </a:xfrm>
            <a:prstGeom prst="rect">
              <a:avLst/>
            </a:prstGeom>
            <a:noFill/>
          </p:spPr>
          <p:txBody>
            <a:bodyPr wrap="square" lIns="0" tIns="0" rIns="0" bIns="72000" rtlCol="0">
              <a:spAutoFit/>
            </a:bodyPr>
            <a:lstStyle/>
            <a:p>
              <a:r>
                <a:rPr lang="de-DE" sz="1300" b="1" dirty="0" smtClean="0"/>
                <a:t>AUFGABEN</a:t>
              </a:r>
              <a:endParaRPr lang="de-DE" sz="1300" b="1" dirty="0"/>
            </a:p>
          </p:txBody>
        </p:sp>
        <p:cxnSp>
          <p:nvCxnSpPr>
            <p:cNvPr id="13" name="Gerader Verbinder 12"/>
            <p:cNvCxnSpPr/>
            <p:nvPr userDrawn="1"/>
          </p:nvCxnSpPr>
          <p:spPr bwMode="auto">
            <a:xfrm>
              <a:off x="381000" y="1707536"/>
              <a:ext cx="2700000" cy="0"/>
            </a:xfrm>
            <a:prstGeom prst="line">
              <a:avLst/>
            </a:prstGeom>
            <a:solidFill>
              <a:schemeClr val="accent1"/>
            </a:solidFill>
            <a:ln w="12700"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uppieren 19"/>
          <p:cNvGrpSpPr/>
          <p:nvPr userDrawn="1"/>
        </p:nvGrpSpPr>
        <p:grpSpPr>
          <a:xfrm>
            <a:off x="3363000" y="1440000"/>
            <a:ext cx="5400000" cy="272758"/>
            <a:chOff x="3363000" y="1434778"/>
            <a:chExt cx="5400000" cy="272758"/>
          </a:xfrm>
        </p:grpSpPr>
        <p:sp>
          <p:nvSpPr>
            <p:cNvPr id="11" name="Textfeld 10"/>
            <p:cNvSpPr txBox="1"/>
            <p:nvPr userDrawn="1"/>
          </p:nvSpPr>
          <p:spPr>
            <a:xfrm>
              <a:off x="3363000" y="1434778"/>
              <a:ext cx="5400000" cy="272758"/>
            </a:xfrm>
            <a:prstGeom prst="rect">
              <a:avLst/>
            </a:prstGeom>
            <a:noFill/>
          </p:spPr>
          <p:txBody>
            <a:bodyPr wrap="square" lIns="0" tIns="0" rIns="0" bIns="72000" rtlCol="0">
              <a:spAutoFit/>
            </a:bodyPr>
            <a:lstStyle/>
            <a:p>
              <a:r>
                <a:rPr lang="de-DE" sz="1300" b="1" dirty="0" smtClean="0"/>
                <a:t>FRAGEN</a:t>
              </a:r>
              <a:endParaRPr lang="de-DE" sz="1300" b="1" dirty="0"/>
            </a:p>
          </p:txBody>
        </p:sp>
        <p:cxnSp>
          <p:nvCxnSpPr>
            <p:cNvPr id="14" name="Gerader Verbinder 13"/>
            <p:cNvCxnSpPr/>
            <p:nvPr userDrawn="1"/>
          </p:nvCxnSpPr>
          <p:spPr bwMode="auto">
            <a:xfrm>
              <a:off x="3363000" y="1707536"/>
              <a:ext cx="5400000" cy="0"/>
            </a:xfrm>
            <a:prstGeom prst="line">
              <a:avLst/>
            </a:prstGeom>
            <a:solidFill>
              <a:schemeClr val="accent1"/>
            </a:solidFill>
            <a:ln w="12700"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Fußzeilenplatzhalter 2"/>
          <p:cNvSpPr>
            <a:spLocks noGrp="1"/>
          </p:cNvSpPr>
          <p:nvPr>
            <p:ph type="ftr" sz="quarter" idx="3"/>
          </p:nvPr>
        </p:nvSpPr>
        <p:spPr>
          <a:xfrm>
            <a:off x="1980000" y="182351"/>
            <a:ext cx="3600000" cy="200055"/>
          </a:xfrm>
          <a:prstGeom prst="rect">
            <a:avLst/>
          </a:prstGeom>
        </p:spPr>
        <p:txBody>
          <a:bodyPr vert="horz" lIns="0" tIns="0" rIns="0" bIns="0" rtlCol="0" anchor="ctr">
            <a:spAutoFit/>
          </a:bodyPr>
          <a:lstStyle>
            <a:lvl1pPr algn="l">
              <a:defRPr sz="1300">
                <a:solidFill>
                  <a:schemeClr val="bg1"/>
                </a:solidFill>
              </a:defRPr>
            </a:lvl1pPr>
          </a:lstStyle>
          <a:p>
            <a:r>
              <a:rPr lang="de-DE" smtClean="0"/>
              <a:t>für politische Reformprozesse</a:t>
            </a:r>
            <a:endParaRPr lang="de-DE" dirty="0"/>
          </a:p>
        </p:txBody>
      </p:sp>
    </p:spTree>
    <p:extLst>
      <p:ext uri="{BB962C8B-B14F-4D97-AF65-F5344CB8AC3E}">
        <p14:creationId xmlns:p14="http://schemas.microsoft.com/office/powerpoint/2010/main" val="364876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6">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6" name="Datumsplatzhalter 1"/>
          <p:cNvSpPr>
            <a:spLocks noGrp="1"/>
          </p:cNvSpPr>
          <p:nvPr>
            <p:ph type="dt" sz="half" idx="2"/>
          </p:nvPr>
        </p:nvSpPr>
        <p:spPr>
          <a:xfrm>
            <a:off x="5943600" y="6686550"/>
            <a:ext cx="2057400" cy="138499"/>
          </a:xfrm>
          <a:prstGeom prst="rect">
            <a:avLst/>
          </a:prstGeom>
        </p:spPr>
        <p:txBody>
          <a:bodyPr vert="horz" lIns="0" tIns="0" rIns="0" bIns="0" rtlCol="0" anchor="ctr">
            <a:spAutoFit/>
          </a:bodyPr>
          <a:lstStyle>
            <a:lvl1pPr algn="r">
              <a:defRPr sz="900">
                <a:solidFill>
                  <a:schemeClr val="bg1"/>
                </a:solidFill>
              </a:defRPr>
            </a:lvl1pPr>
          </a:lstStyle>
          <a:p>
            <a:fld id="{C9C88A64-AC46-493A-8442-6786E5D5F4E0}" type="datetime1">
              <a:rPr lang="de-DE" smtClean="0"/>
              <a:t>16.09.2014</a:t>
            </a:fld>
            <a:endParaRPr lang="de-DE"/>
          </a:p>
        </p:txBody>
      </p:sp>
      <p:sp>
        <p:nvSpPr>
          <p:cNvPr id="7" name="Foliennummernplatzhalter 3"/>
          <p:cNvSpPr>
            <a:spLocks noGrp="1"/>
          </p:cNvSpPr>
          <p:nvPr>
            <p:ph type="sldNum" sz="quarter" idx="4"/>
          </p:nvPr>
        </p:nvSpPr>
        <p:spPr>
          <a:xfrm>
            <a:off x="6705600" y="6684576"/>
            <a:ext cx="2057400" cy="138499"/>
          </a:xfrm>
          <a:prstGeom prst="rect">
            <a:avLst/>
          </a:prstGeom>
        </p:spPr>
        <p:txBody>
          <a:bodyPr vert="horz" lIns="0" tIns="0" rIns="0" bIns="0" rtlCol="0" anchor="ctr">
            <a:spAutoFit/>
          </a:bodyPr>
          <a:lstStyle>
            <a:lvl1pPr algn="r">
              <a:defRPr sz="900">
                <a:solidFill>
                  <a:schemeClr val="bg1"/>
                </a:solidFill>
              </a:defRPr>
            </a:lvl1pPr>
          </a:lstStyle>
          <a:p>
            <a:r>
              <a:rPr lang="de-DE" dirty="0" smtClean="0"/>
              <a:t> Seite </a:t>
            </a:r>
            <a:fld id="{37730162-4724-4DEA-9962-8E614E7E358F}" type="slidenum">
              <a:rPr lang="de-DE" smtClean="0"/>
              <a:pPr/>
              <a:t>‹Nr.›</a:t>
            </a:fld>
            <a:endParaRPr lang="de-DE" dirty="0"/>
          </a:p>
        </p:txBody>
      </p:sp>
      <p:sp>
        <p:nvSpPr>
          <p:cNvPr id="8" name="Fußzeilenplatzhalter 2"/>
          <p:cNvSpPr>
            <a:spLocks noGrp="1"/>
          </p:cNvSpPr>
          <p:nvPr>
            <p:ph type="ftr" sz="quarter" idx="3"/>
          </p:nvPr>
        </p:nvSpPr>
        <p:spPr>
          <a:xfrm>
            <a:off x="1980000" y="182351"/>
            <a:ext cx="3600000" cy="200055"/>
          </a:xfrm>
          <a:prstGeom prst="rect">
            <a:avLst/>
          </a:prstGeom>
        </p:spPr>
        <p:txBody>
          <a:bodyPr vert="horz" lIns="0" tIns="0" rIns="0" bIns="0" rtlCol="0" anchor="ctr">
            <a:spAutoFit/>
          </a:bodyPr>
          <a:lstStyle>
            <a:lvl1pPr algn="l">
              <a:defRPr sz="1300">
                <a:solidFill>
                  <a:schemeClr val="bg1"/>
                </a:solidFill>
              </a:defRPr>
            </a:lvl1pPr>
          </a:lstStyle>
          <a:p>
            <a:r>
              <a:rPr lang="de-DE" smtClean="0"/>
              <a:t>für politische Reformprozesse</a:t>
            </a:r>
            <a:endParaRPr lang="de-DE" dirty="0"/>
          </a:p>
        </p:txBody>
      </p:sp>
    </p:spTree>
    <p:extLst>
      <p:ext uri="{BB962C8B-B14F-4D97-AF65-F5344CB8AC3E}">
        <p14:creationId xmlns:p14="http://schemas.microsoft.com/office/powerpoint/2010/main" val="283307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
    <p:spTree>
      <p:nvGrpSpPr>
        <p:cNvPr id="1" name=""/>
        <p:cNvGrpSpPr/>
        <p:nvPr/>
      </p:nvGrpSpPr>
      <p:grpSpPr>
        <a:xfrm>
          <a:off x="0" y="0"/>
          <a:ext cx="0" cy="0"/>
          <a:chOff x="0" y="0"/>
          <a:chExt cx="0" cy="0"/>
        </a:xfrm>
      </p:grpSpPr>
      <p:sp>
        <p:nvSpPr>
          <p:cNvPr id="5" name="Datumsplatzhalter 1"/>
          <p:cNvSpPr>
            <a:spLocks noGrp="1"/>
          </p:cNvSpPr>
          <p:nvPr>
            <p:ph type="dt" sz="half" idx="2"/>
          </p:nvPr>
        </p:nvSpPr>
        <p:spPr>
          <a:xfrm>
            <a:off x="5943600" y="6686550"/>
            <a:ext cx="2057400" cy="138499"/>
          </a:xfrm>
          <a:prstGeom prst="rect">
            <a:avLst/>
          </a:prstGeom>
        </p:spPr>
        <p:txBody>
          <a:bodyPr vert="horz" lIns="0" tIns="0" rIns="0" bIns="0" rtlCol="0" anchor="ctr">
            <a:spAutoFit/>
          </a:bodyPr>
          <a:lstStyle>
            <a:lvl1pPr algn="r">
              <a:defRPr sz="900">
                <a:solidFill>
                  <a:schemeClr val="bg1"/>
                </a:solidFill>
              </a:defRPr>
            </a:lvl1pPr>
          </a:lstStyle>
          <a:p>
            <a:fld id="{4166A171-63B6-4DBC-A24C-DD7F5AA2D651}" type="datetime1">
              <a:rPr lang="de-DE" smtClean="0"/>
              <a:t>16.09.2014</a:t>
            </a:fld>
            <a:endParaRPr lang="de-DE"/>
          </a:p>
        </p:txBody>
      </p:sp>
      <p:sp>
        <p:nvSpPr>
          <p:cNvPr id="6" name="Foliennummernplatzhalter 3"/>
          <p:cNvSpPr>
            <a:spLocks noGrp="1"/>
          </p:cNvSpPr>
          <p:nvPr>
            <p:ph type="sldNum" sz="quarter" idx="4"/>
          </p:nvPr>
        </p:nvSpPr>
        <p:spPr>
          <a:xfrm>
            <a:off x="6705600" y="6684576"/>
            <a:ext cx="2057400" cy="138499"/>
          </a:xfrm>
          <a:prstGeom prst="rect">
            <a:avLst/>
          </a:prstGeom>
        </p:spPr>
        <p:txBody>
          <a:bodyPr vert="horz" lIns="0" tIns="0" rIns="0" bIns="0" rtlCol="0" anchor="ctr">
            <a:spAutoFit/>
          </a:bodyPr>
          <a:lstStyle>
            <a:lvl1pPr algn="r">
              <a:defRPr sz="900">
                <a:solidFill>
                  <a:schemeClr val="bg1"/>
                </a:solidFill>
              </a:defRPr>
            </a:lvl1pPr>
          </a:lstStyle>
          <a:p>
            <a:r>
              <a:rPr lang="de-DE" dirty="0" smtClean="0"/>
              <a:t> Seite </a:t>
            </a:r>
            <a:fld id="{37730162-4724-4DEA-9962-8E614E7E358F}" type="slidenum">
              <a:rPr lang="de-DE" smtClean="0"/>
              <a:pPr/>
              <a:t>‹Nr.›</a:t>
            </a:fld>
            <a:endParaRPr lang="de-DE" dirty="0"/>
          </a:p>
        </p:txBody>
      </p:sp>
      <p:sp>
        <p:nvSpPr>
          <p:cNvPr id="7" name="Fußzeilenplatzhalter 2"/>
          <p:cNvSpPr>
            <a:spLocks noGrp="1"/>
          </p:cNvSpPr>
          <p:nvPr>
            <p:ph type="ftr" sz="quarter" idx="3"/>
          </p:nvPr>
        </p:nvSpPr>
        <p:spPr>
          <a:xfrm>
            <a:off x="1980000" y="182351"/>
            <a:ext cx="3600000" cy="200055"/>
          </a:xfrm>
          <a:prstGeom prst="rect">
            <a:avLst/>
          </a:prstGeom>
        </p:spPr>
        <p:txBody>
          <a:bodyPr vert="horz" lIns="0" tIns="0" rIns="0" bIns="0" rtlCol="0" anchor="ctr">
            <a:spAutoFit/>
          </a:bodyPr>
          <a:lstStyle>
            <a:lvl1pPr algn="l">
              <a:defRPr sz="1300">
                <a:solidFill>
                  <a:schemeClr val="bg1"/>
                </a:solidFill>
              </a:defRPr>
            </a:lvl1pPr>
          </a:lstStyle>
          <a:p>
            <a:r>
              <a:rPr lang="de-DE" smtClean="0"/>
              <a:t>für politische Reformprozesse</a:t>
            </a:r>
            <a:endParaRPr lang="de-DE" dirty="0"/>
          </a:p>
        </p:txBody>
      </p:sp>
    </p:spTree>
    <p:extLst>
      <p:ext uri="{BB962C8B-B14F-4D97-AF65-F5344CB8AC3E}">
        <p14:creationId xmlns:p14="http://schemas.microsoft.com/office/powerpoint/2010/main" val="299986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gray">
          <a:xfrm>
            <a:off x="0" y="0"/>
            <a:ext cx="9144000" cy="404813"/>
          </a:xfrm>
          <a:prstGeom prst="rect">
            <a:avLst/>
          </a:prstGeom>
          <a:solidFill>
            <a:schemeClr val="hlink"/>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endParaRPr lang="de-DE" sz="2400" dirty="0">
              <a:solidFill>
                <a:schemeClr val="bg1"/>
              </a:solidFill>
            </a:endParaRPr>
          </a:p>
        </p:txBody>
      </p:sp>
      <p:sp>
        <p:nvSpPr>
          <p:cNvPr id="1027" name="Rectangle 9"/>
          <p:cNvSpPr>
            <a:spLocks noChangeArrowheads="1"/>
          </p:cNvSpPr>
          <p:nvPr userDrawn="1"/>
        </p:nvSpPr>
        <p:spPr bwMode="gray">
          <a:xfrm>
            <a:off x="6235700" y="120650"/>
            <a:ext cx="2519363" cy="304800"/>
          </a:xfrm>
          <a:prstGeom prst="rect">
            <a:avLst/>
          </a:prstGeom>
          <a:solidFill>
            <a:schemeClr val="bg1"/>
          </a:solid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600" tIns="75600" rIns="75600" bIns="75600"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de-DE" dirty="0"/>
          </a:p>
        </p:txBody>
      </p:sp>
      <p:sp>
        <p:nvSpPr>
          <p:cNvPr id="1028" name="Rectangle 2"/>
          <p:cNvSpPr>
            <a:spLocks noChangeArrowheads="1"/>
          </p:cNvSpPr>
          <p:nvPr/>
        </p:nvSpPr>
        <p:spPr bwMode="gray">
          <a:xfrm>
            <a:off x="0" y="6629400"/>
            <a:ext cx="9144000" cy="228600"/>
          </a:xfrm>
          <a:prstGeom prst="rect">
            <a:avLst/>
          </a:prstGeom>
          <a:solidFill>
            <a:schemeClr val="hlink"/>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de-DE" sz="2400" dirty="0"/>
          </a:p>
        </p:txBody>
      </p:sp>
      <p:sp>
        <p:nvSpPr>
          <p:cNvPr id="1029" name="Rectangle 4"/>
          <p:cNvSpPr>
            <a:spLocks noGrp="1" noChangeArrowheads="1"/>
          </p:cNvSpPr>
          <p:nvPr>
            <p:ph type="title"/>
          </p:nvPr>
        </p:nvSpPr>
        <p:spPr bwMode="gray">
          <a:xfrm>
            <a:off x="381000" y="838200"/>
            <a:ext cx="8382000" cy="762000"/>
          </a:xfrm>
          <a:prstGeom prst="rect">
            <a:avLst/>
          </a:prstGeom>
          <a:noFill/>
          <a:ln>
            <a:noFill/>
          </a:ln>
          <a:effectLst/>
          <a:extLst>
            <a:ext uri="{909E8E84-426E-40DD-AFC4-6F175D3DCCD1}">
              <a14:hiddenFill xmlns:a14="http://schemas.microsoft.com/office/drawing/2010/main">
                <a:solidFill>
                  <a:srgbClr val="A500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smtClean="0"/>
              <a:t>Klicken Sie, um das Titelformat zu bearbeiten</a:t>
            </a:r>
          </a:p>
        </p:txBody>
      </p:sp>
      <p:sp>
        <p:nvSpPr>
          <p:cNvPr id="1030" name="Rectangle 5"/>
          <p:cNvSpPr>
            <a:spLocks noGrp="1" noChangeArrowheads="1"/>
          </p:cNvSpPr>
          <p:nvPr>
            <p:ph type="body" idx="1"/>
          </p:nvPr>
        </p:nvSpPr>
        <p:spPr bwMode="gray">
          <a:xfrm>
            <a:off x="381000" y="1828800"/>
            <a:ext cx="8382000" cy="4648200"/>
          </a:xfrm>
          <a:prstGeom prst="rect">
            <a:avLst/>
          </a:prstGeom>
          <a:noFill/>
          <a:ln>
            <a:noFill/>
          </a:ln>
          <a:effectLst/>
          <a:extLst>
            <a:ext uri="{909E8E84-426E-40DD-AFC4-6F175D3DCCD1}">
              <a14:hiddenFill xmlns:a14="http://schemas.microsoft.com/office/drawing/2010/main">
                <a:solidFill>
                  <a:srgbClr val="A500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p:txBody>
      </p:sp>
      <p:pic>
        <p:nvPicPr>
          <p:cNvPr id="1031" name="Picture 188" descr="C:\projects\patrick\projekte\bertelsmann stiftung\ppt assistent\included data\2013-08-05\BSt_neutral_RGB_300dpi.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76975" y="13652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21" descr="BERT_Logo_Reformkompass_4c negativ_300dpi.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81000" y="22406"/>
            <a:ext cx="1187599" cy="360000"/>
          </a:xfrm>
          <a:prstGeom prst="rect">
            <a:avLst/>
          </a:prstGeom>
        </p:spPr>
      </p:pic>
      <p:sp>
        <p:nvSpPr>
          <p:cNvPr id="2" name="Datumsplatzhalter 1"/>
          <p:cNvSpPr>
            <a:spLocks noGrp="1"/>
          </p:cNvSpPr>
          <p:nvPr>
            <p:ph type="dt" sz="half" idx="2"/>
          </p:nvPr>
        </p:nvSpPr>
        <p:spPr>
          <a:xfrm>
            <a:off x="5943600" y="6686550"/>
            <a:ext cx="2057400" cy="138499"/>
          </a:xfrm>
          <a:prstGeom prst="rect">
            <a:avLst/>
          </a:prstGeom>
        </p:spPr>
        <p:txBody>
          <a:bodyPr vert="horz" lIns="0" tIns="0" rIns="0" bIns="0" rtlCol="0" anchor="ctr">
            <a:spAutoFit/>
          </a:bodyPr>
          <a:lstStyle>
            <a:lvl1pPr algn="r">
              <a:defRPr sz="900">
                <a:solidFill>
                  <a:schemeClr val="bg1"/>
                </a:solidFill>
              </a:defRPr>
            </a:lvl1pPr>
          </a:lstStyle>
          <a:p>
            <a:fld id="{A1AE8333-7998-4981-9C46-2F03D9497ABB}" type="datetime1">
              <a:rPr lang="de-DE" smtClean="0"/>
              <a:t>16.09.2014</a:t>
            </a:fld>
            <a:endParaRPr lang="de-DE"/>
          </a:p>
        </p:txBody>
      </p:sp>
      <p:sp>
        <p:nvSpPr>
          <p:cNvPr id="3" name="Fußzeilenplatzhalter 2"/>
          <p:cNvSpPr>
            <a:spLocks noGrp="1"/>
          </p:cNvSpPr>
          <p:nvPr>
            <p:ph type="ftr" sz="quarter" idx="3"/>
          </p:nvPr>
        </p:nvSpPr>
        <p:spPr>
          <a:xfrm>
            <a:off x="1980000" y="182351"/>
            <a:ext cx="3600000" cy="200055"/>
          </a:xfrm>
          <a:prstGeom prst="rect">
            <a:avLst/>
          </a:prstGeom>
        </p:spPr>
        <p:txBody>
          <a:bodyPr vert="horz" lIns="0" tIns="0" rIns="0" bIns="0" rtlCol="0" anchor="ctr">
            <a:spAutoFit/>
          </a:bodyPr>
          <a:lstStyle>
            <a:lvl1pPr algn="l">
              <a:defRPr sz="1300">
                <a:solidFill>
                  <a:schemeClr val="bg1"/>
                </a:solidFill>
              </a:defRPr>
            </a:lvl1pPr>
          </a:lstStyle>
          <a:p>
            <a:r>
              <a:rPr lang="de-DE" smtClean="0"/>
              <a:t>für politische Reformprozesse</a:t>
            </a:r>
            <a:endParaRPr lang="de-DE" dirty="0"/>
          </a:p>
        </p:txBody>
      </p:sp>
      <p:sp>
        <p:nvSpPr>
          <p:cNvPr id="4" name="Foliennummernplatzhalter 3"/>
          <p:cNvSpPr>
            <a:spLocks noGrp="1"/>
          </p:cNvSpPr>
          <p:nvPr>
            <p:ph type="sldNum" sz="quarter" idx="4"/>
          </p:nvPr>
        </p:nvSpPr>
        <p:spPr>
          <a:xfrm>
            <a:off x="6705600" y="6684576"/>
            <a:ext cx="2057400" cy="138499"/>
          </a:xfrm>
          <a:prstGeom prst="rect">
            <a:avLst/>
          </a:prstGeom>
        </p:spPr>
        <p:txBody>
          <a:bodyPr vert="horz" lIns="0" tIns="0" rIns="0" bIns="0" rtlCol="0" anchor="ctr">
            <a:spAutoFit/>
          </a:bodyPr>
          <a:lstStyle>
            <a:lvl1pPr algn="r">
              <a:defRPr sz="900">
                <a:solidFill>
                  <a:schemeClr val="bg1"/>
                </a:solidFill>
              </a:defRPr>
            </a:lvl1pPr>
          </a:lstStyle>
          <a:p>
            <a:r>
              <a:rPr lang="de-DE" dirty="0" smtClean="0"/>
              <a:t> Seite </a:t>
            </a:r>
            <a:fld id="{37730162-4724-4DEA-9962-8E614E7E358F}"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0" r:id="rId5"/>
    <p:sldLayoutId id="2147483681" r:id="rId6"/>
  </p:sldLayoutIdLst>
  <p:hf hdr="0" ftr="0"/>
  <p:txStyles>
    <p:titleStyle>
      <a:lvl1pPr algn="l" rtl="0" fontAlgn="base">
        <a:spcBef>
          <a:spcPct val="0"/>
        </a:spcBef>
        <a:spcAft>
          <a:spcPct val="0"/>
        </a:spcAft>
        <a:defRPr sz="2400" b="1">
          <a:solidFill>
            <a:schemeClr val="hlink"/>
          </a:solidFill>
          <a:latin typeface="+mj-lt"/>
          <a:ea typeface="+mj-ea"/>
          <a:cs typeface="+mj-cs"/>
        </a:defRPr>
      </a:lvl1pPr>
      <a:lvl2pPr algn="l" rtl="0" fontAlgn="base">
        <a:spcBef>
          <a:spcPct val="0"/>
        </a:spcBef>
        <a:spcAft>
          <a:spcPct val="0"/>
        </a:spcAft>
        <a:defRPr sz="2400" b="1">
          <a:solidFill>
            <a:schemeClr val="hlink"/>
          </a:solidFill>
          <a:latin typeface="Arial" charset="0"/>
        </a:defRPr>
      </a:lvl2pPr>
      <a:lvl3pPr algn="l" rtl="0" fontAlgn="base">
        <a:spcBef>
          <a:spcPct val="0"/>
        </a:spcBef>
        <a:spcAft>
          <a:spcPct val="0"/>
        </a:spcAft>
        <a:defRPr sz="2400" b="1">
          <a:solidFill>
            <a:schemeClr val="hlink"/>
          </a:solidFill>
          <a:latin typeface="Arial" charset="0"/>
        </a:defRPr>
      </a:lvl3pPr>
      <a:lvl4pPr algn="l" rtl="0" fontAlgn="base">
        <a:spcBef>
          <a:spcPct val="0"/>
        </a:spcBef>
        <a:spcAft>
          <a:spcPct val="0"/>
        </a:spcAft>
        <a:defRPr sz="2400" b="1">
          <a:solidFill>
            <a:schemeClr val="hlink"/>
          </a:solidFill>
          <a:latin typeface="Arial" charset="0"/>
        </a:defRPr>
      </a:lvl4pPr>
      <a:lvl5pPr algn="l" rtl="0" fontAlgn="base">
        <a:spcBef>
          <a:spcPct val="0"/>
        </a:spcBef>
        <a:spcAft>
          <a:spcPct val="0"/>
        </a:spcAft>
        <a:defRPr sz="2400" b="1">
          <a:solidFill>
            <a:schemeClr val="hlink"/>
          </a:solidFill>
          <a:latin typeface="Arial" charset="0"/>
        </a:defRPr>
      </a:lvl5pPr>
      <a:lvl6pPr marL="457200" algn="l" rtl="0" eaLnBrk="1" fontAlgn="base" hangingPunct="1">
        <a:spcBef>
          <a:spcPct val="0"/>
        </a:spcBef>
        <a:spcAft>
          <a:spcPct val="0"/>
        </a:spcAft>
        <a:defRPr sz="2400" b="1">
          <a:solidFill>
            <a:schemeClr val="hlink"/>
          </a:solidFill>
          <a:latin typeface="Arial" charset="0"/>
        </a:defRPr>
      </a:lvl6pPr>
      <a:lvl7pPr marL="914400" algn="l" rtl="0" eaLnBrk="1" fontAlgn="base" hangingPunct="1">
        <a:spcBef>
          <a:spcPct val="0"/>
        </a:spcBef>
        <a:spcAft>
          <a:spcPct val="0"/>
        </a:spcAft>
        <a:defRPr sz="2400" b="1">
          <a:solidFill>
            <a:schemeClr val="hlink"/>
          </a:solidFill>
          <a:latin typeface="Arial" charset="0"/>
        </a:defRPr>
      </a:lvl7pPr>
      <a:lvl8pPr marL="1371600" algn="l" rtl="0" eaLnBrk="1" fontAlgn="base" hangingPunct="1">
        <a:spcBef>
          <a:spcPct val="0"/>
        </a:spcBef>
        <a:spcAft>
          <a:spcPct val="0"/>
        </a:spcAft>
        <a:defRPr sz="2400" b="1">
          <a:solidFill>
            <a:schemeClr val="hlink"/>
          </a:solidFill>
          <a:latin typeface="Arial" charset="0"/>
        </a:defRPr>
      </a:lvl8pPr>
      <a:lvl9pPr marL="1828800" algn="l" rtl="0" eaLnBrk="1" fontAlgn="base" hangingPunct="1">
        <a:spcBef>
          <a:spcPct val="0"/>
        </a:spcBef>
        <a:spcAft>
          <a:spcPct val="0"/>
        </a:spcAft>
        <a:defRPr sz="2400" b="1">
          <a:solidFill>
            <a:schemeClr val="hlink"/>
          </a:solidFill>
          <a:latin typeface="Arial" charset="0"/>
        </a:defRPr>
      </a:lvl9pPr>
    </p:titleStyle>
    <p:bodyStyle>
      <a:lvl1pPr marL="190500" indent="-190500" algn="l" rtl="0" fontAlgn="base">
        <a:spcBef>
          <a:spcPct val="0"/>
        </a:spcBef>
        <a:spcAft>
          <a:spcPts val="900"/>
        </a:spcAft>
        <a:buClrTx/>
        <a:buFont typeface="Arial" panose="020B0604020202020204" pitchFamily="34" charset="0"/>
        <a:buChar char="•"/>
        <a:defRPr>
          <a:solidFill>
            <a:schemeClr val="tx1"/>
          </a:solidFill>
          <a:latin typeface="+mn-lt"/>
          <a:ea typeface="+mn-ea"/>
          <a:cs typeface="+mn-cs"/>
        </a:defRPr>
      </a:lvl1pPr>
      <a:lvl2pPr marL="381000" indent="-188913" algn="l" rtl="0" fontAlgn="base">
        <a:spcBef>
          <a:spcPct val="0"/>
        </a:spcBef>
        <a:spcAft>
          <a:spcPts val="900"/>
        </a:spcAft>
        <a:buClr>
          <a:schemeClr val="tx1"/>
        </a:buClr>
        <a:buChar char="-"/>
        <a:defRPr>
          <a:solidFill>
            <a:schemeClr val="tx1"/>
          </a:solidFill>
          <a:latin typeface="+mn-lt"/>
        </a:defRPr>
      </a:lvl2pPr>
      <a:lvl3pPr marL="560388" indent="-177800" algn="l" rtl="0" fontAlgn="base">
        <a:spcBef>
          <a:spcPct val="0"/>
        </a:spcBef>
        <a:spcAft>
          <a:spcPts val="900"/>
        </a:spcAft>
        <a:buSzPct val="75000"/>
        <a:buFont typeface="Arial" panose="020B0604020202020204" pitchFamily="34" charset="0"/>
        <a:buChar char="•"/>
        <a:defRPr>
          <a:solidFill>
            <a:schemeClr val="tx1"/>
          </a:solidFill>
          <a:latin typeface="+mn-lt"/>
        </a:defRPr>
      </a:lvl3pPr>
      <a:lvl4pPr marL="561975" algn="l" rtl="0" fontAlgn="base">
        <a:spcBef>
          <a:spcPct val="0"/>
        </a:spcBef>
        <a:spcAft>
          <a:spcPts val="900"/>
        </a:spcAft>
        <a:buSzPct val="75000"/>
        <a:buFont typeface="Wingdings" panose="05000000000000000000" pitchFamily="2" charset="2"/>
        <a:defRPr>
          <a:solidFill>
            <a:schemeClr val="tx1"/>
          </a:solidFill>
          <a:latin typeface="+mn-lt"/>
        </a:defRPr>
      </a:lvl4pPr>
      <a:lvl5pPr marL="2284413" algn="l" rtl="0" fontAlgn="base">
        <a:spcBef>
          <a:spcPct val="0"/>
        </a:spcBef>
        <a:spcAft>
          <a:spcPts val="900"/>
        </a:spcAft>
        <a:defRPr>
          <a:solidFill>
            <a:schemeClr val="tx1"/>
          </a:solidFill>
          <a:latin typeface="+mn-lt"/>
        </a:defRPr>
      </a:lvl5pPr>
      <a:lvl6pPr marL="2741613" algn="l" rtl="0" eaLnBrk="1" fontAlgn="base" hangingPunct="1">
        <a:spcBef>
          <a:spcPct val="0"/>
        </a:spcBef>
        <a:spcAft>
          <a:spcPts val="900"/>
        </a:spcAft>
        <a:defRPr>
          <a:solidFill>
            <a:schemeClr val="tx1"/>
          </a:solidFill>
          <a:latin typeface="+mn-lt"/>
        </a:defRPr>
      </a:lvl6pPr>
      <a:lvl7pPr marL="3198813" algn="l" rtl="0" eaLnBrk="1" fontAlgn="base" hangingPunct="1">
        <a:spcBef>
          <a:spcPct val="0"/>
        </a:spcBef>
        <a:spcAft>
          <a:spcPts val="900"/>
        </a:spcAft>
        <a:defRPr>
          <a:solidFill>
            <a:schemeClr val="tx1"/>
          </a:solidFill>
          <a:latin typeface="+mn-lt"/>
        </a:defRPr>
      </a:lvl7pPr>
      <a:lvl8pPr marL="3656013" algn="l" rtl="0" eaLnBrk="1" fontAlgn="base" hangingPunct="1">
        <a:spcBef>
          <a:spcPct val="0"/>
        </a:spcBef>
        <a:spcAft>
          <a:spcPts val="900"/>
        </a:spcAft>
        <a:defRPr>
          <a:solidFill>
            <a:schemeClr val="tx1"/>
          </a:solidFill>
          <a:latin typeface="+mn-lt"/>
        </a:defRPr>
      </a:lvl8pPr>
      <a:lvl9pPr marL="4113213" algn="l" rtl="0" eaLnBrk="1" fontAlgn="base" hangingPunct="1">
        <a:spcBef>
          <a:spcPct val="0"/>
        </a:spcBef>
        <a:spcAft>
          <a:spcPts val="900"/>
        </a:spcAft>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ctrTitle"/>
          </p:nvPr>
        </p:nvSpPr>
        <p:spPr>
          <a:xfrm>
            <a:off x="741363" y="3346450"/>
            <a:ext cx="7658100" cy="1107996"/>
          </a:xfrm>
        </p:spPr>
        <p:txBody>
          <a:bodyPr/>
          <a:lstStyle/>
          <a:p>
            <a:r>
              <a:rPr lang="de-DE" dirty="0"/>
              <a:t>Reformkompass </a:t>
            </a:r>
            <a:r>
              <a:rPr lang="de-DE" dirty="0" smtClean="0"/>
              <a:t>II </a:t>
            </a:r>
            <a:r>
              <a:rPr lang="de-DE" dirty="0"/>
              <a:t>–</a:t>
            </a:r>
            <a:br>
              <a:rPr lang="de-DE" dirty="0"/>
            </a:br>
            <a:r>
              <a:rPr lang="de-DE" dirty="0" smtClean="0"/>
              <a:t>Das </a:t>
            </a:r>
            <a:r>
              <a:rPr lang="de-DE" dirty="0"/>
              <a:t>Strategieinstrument für </a:t>
            </a:r>
            <a:r>
              <a:rPr lang="de-DE" dirty="0" smtClean="0"/>
              <a:t/>
            </a:r>
            <a:br>
              <a:rPr lang="de-DE" dirty="0" smtClean="0"/>
            </a:br>
            <a:r>
              <a:rPr lang="de-DE" dirty="0" smtClean="0"/>
              <a:t>organisatorische </a:t>
            </a:r>
            <a:r>
              <a:rPr lang="de-DE" dirty="0"/>
              <a:t>Reformprozesse</a:t>
            </a:r>
            <a:endParaRPr lang="de-DE" dirty="0" smtClean="0"/>
          </a:p>
        </p:txBody>
      </p:sp>
      <p:sp>
        <p:nvSpPr>
          <p:cNvPr id="14339" name="Rectangle 8"/>
          <p:cNvSpPr>
            <a:spLocks noGrp="1" noChangeArrowheads="1"/>
          </p:cNvSpPr>
          <p:nvPr>
            <p:ph type="subTitle" idx="1"/>
          </p:nvPr>
        </p:nvSpPr>
        <p:spPr/>
        <p:txBody>
          <a:bodyPr/>
          <a:lstStyle/>
          <a:p>
            <a:r>
              <a:rPr lang="de-DE" dirty="0" smtClean="0"/>
              <a:t>Gütersloh, </a:t>
            </a:r>
            <a:r>
              <a:rPr lang="de-DE" dirty="0"/>
              <a:t>t</a:t>
            </a:r>
            <a:r>
              <a:rPr lang="de-DE" dirty="0" smtClean="0"/>
              <a:t>. Monat JJJJ</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a:solidFill>
                  <a:srgbClr val="9FB32F"/>
                </a:solidFill>
              </a:rPr>
              <a:t>Problemdefinition und Analyse:</a:t>
            </a:r>
            <a:r>
              <a:rPr lang="de-DE" dirty="0" smtClean="0">
                <a:solidFill>
                  <a:srgbClr val="90522B"/>
                </a:solidFill>
              </a:rPr>
              <a:t> </a:t>
            </a:r>
            <a:r>
              <a:rPr lang="de-DE" dirty="0">
                <a:solidFill>
                  <a:srgbClr val="0064A2"/>
                </a:solidFill>
              </a:rPr>
              <a:t>Entwicklungsbereitschaft fördern</a:t>
            </a:r>
          </a:p>
        </p:txBody>
      </p:sp>
      <p:sp>
        <p:nvSpPr>
          <p:cNvPr id="18" name="Inhaltsplatzhalter 17"/>
          <p:cNvSpPr>
            <a:spLocks noGrp="1"/>
          </p:cNvSpPr>
          <p:nvPr>
            <p:ph sz="half" idx="1"/>
          </p:nvPr>
        </p:nvSpPr>
        <p:spPr>
          <a:xfrm>
            <a:off x="381000" y="1828800"/>
            <a:ext cx="2700000" cy="2520000"/>
          </a:xfrm>
        </p:spPr>
        <p:txBody>
          <a:bodyPr/>
          <a:lstStyle/>
          <a:p>
            <a:r>
              <a:rPr lang="de-DE" dirty="0" smtClean="0"/>
              <a:t>Kommunikationskonzept </a:t>
            </a:r>
            <a:r>
              <a:rPr lang="de-DE" dirty="0"/>
              <a:t>erarbeiten, um </a:t>
            </a:r>
            <a:r>
              <a:rPr lang="de-DE" dirty="0" smtClean="0"/>
              <a:t>Problem-bewusstsein </a:t>
            </a:r>
            <a:r>
              <a:rPr lang="de-DE" dirty="0"/>
              <a:t>zu schaffen, Deutungsmuster zu etablieren und Leitideen zu kommunizieren</a:t>
            </a:r>
          </a:p>
        </p:txBody>
      </p:sp>
      <p:sp>
        <p:nvSpPr>
          <p:cNvPr id="12" name="Inhaltsplatzhalter 11"/>
          <p:cNvSpPr>
            <a:spLocks noGrp="1"/>
          </p:cNvSpPr>
          <p:nvPr>
            <p:ph sz="half" idx="2"/>
          </p:nvPr>
        </p:nvSpPr>
        <p:spPr>
          <a:xfrm>
            <a:off x="3363000" y="1828800"/>
            <a:ext cx="5400000" cy="4648200"/>
          </a:xfrm>
        </p:spPr>
        <p:txBody>
          <a:bodyPr/>
          <a:lstStyle/>
          <a:p>
            <a:r>
              <a:rPr lang="de-DE" dirty="0" smtClean="0"/>
              <a:t>Wie </a:t>
            </a:r>
            <a:r>
              <a:rPr lang="de-DE" dirty="0"/>
              <a:t>wird die Arbeit in der (Fach-) Öffentlichkeit bewertet? Wie von den Mitarbeitern? Liegt bereits ein Problembewusstsein vor?</a:t>
            </a:r>
          </a:p>
          <a:p>
            <a:r>
              <a:rPr lang="de-DE" dirty="0" smtClean="0"/>
              <a:t>Wie </a:t>
            </a:r>
            <a:r>
              <a:rPr lang="de-DE" dirty="0"/>
              <a:t>werden Führungskräfte und Mitarbeiter informiert und in die strategische Neuausrichtung eingebunden?</a:t>
            </a:r>
          </a:p>
          <a:p>
            <a:r>
              <a:rPr lang="de-DE" dirty="0" smtClean="0"/>
              <a:t>Wie </a:t>
            </a:r>
            <a:r>
              <a:rPr lang="de-DE" dirty="0"/>
              <a:t>werden Betroffene, Nutznießer, Medien und Multiplikatoren ggf. eingebunden?</a:t>
            </a:r>
          </a:p>
          <a:p>
            <a:r>
              <a:rPr lang="de-DE" dirty="0" smtClean="0"/>
              <a:t>Wird </a:t>
            </a:r>
            <a:r>
              <a:rPr lang="de-DE" dirty="0"/>
              <a:t>der Nutzen sichtbar oder müssen Kernargumente wissenschaftlich unterfüttert werden? Was passiert, wenn die Neuausrichtung nicht durchgeführt wird?</a:t>
            </a:r>
          </a:p>
          <a:p>
            <a:r>
              <a:rPr lang="de-DE" dirty="0" smtClean="0"/>
              <a:t>Welche </a:t>
            </a:r>
            <a:r>
              <a:rPr lang="de-DE" dirty="0"/>
              <a:t>Zahlen, Daten, Fakten, Kosteninformationen können den Veränderungsprozess prägen?</a:t>
            </a:r>
          </a:p>
          <a:p>
            <a:r>
              <a:rPr lang="de-DE" dirty="0" smtClean="0"/>
              <a:t>Nimmt </a:t>
            </a:r>
            <a:r>
              <a:rPr lang="de-DE" dirty="0"/>
              <a:t>die Neuausrichtung Bezug auf gesellschaftliche Diskussionen und übergeordnete Werte?</a:t>
            </a:r>
          </a:p>
          <a:p>
            <a:r>
              <a:rPr lang="de-DE" dirty="0" smtClean="0"/>
              <a:t>Wird </a:t>
            </a:r>
            <a:r>
              <a:rPr lang="de-DE" dirty="0"/>
              <a:t>über die Neuausrichtung intern und extern in einer positiven Sprache gesprochen? Liegt ein Kommunikationsplan vor?</a:t>
            </a:r>
          </a:p>
        </p:txBody>
      </p:sp>
      <p:sp>
        <p:nvSpPr>
          <p:cNvPr id="8" name="Datumsplatzhalter 7"/>
          <p:cNvSpPr>
            <a:spLocks noGrp="1"/>
          </p:cNvSpPr>
          <p:nvPr>
            <p:ph type="dt" sz="half" idx="10"/>
          </p:nvPr>
        </p:nvSpPr>
        <p:spPr/>
        <p:txBody>
          <a:bodyPr/>
          <a:lstStyle/>
          <a:p>
            <a:fld id="{FF79CB94-3A40-4A81-8ACF-F7A200EADBA0}"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10</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48"/>
            <a:ext cx="2700000" cy="2082952"/>
          </a:xfrm>
          <a:prstGeom prst="rect">
            <a:avLst/>
          </a:prstGeom>
        </p:spPr>
      </p:pic>
      <p:sp>
        <p:nvSpPr>
          <p:cNvPr id="11" name="Textfeld 10"/>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Kraft zur</a:t>
            </a:r>
            <a:br>
              <a:rPr lang="de-DE" sz="500" b="1" cap="all" dirty="0" smtClean="0">
                <a:solidFill>
                  <a:srgbClr val="808080"/>
                </a:solidFill>
              </a:rPr>
            </a:br>
            <a:r>
              <a:rPr lang="de-DE" sz="500" b="1" cap="all" dirty="0" smtClean="0">
                <a:solidFill>
                  <a:srgbClr val="808080"/>
                </a:solidFill>
              </a:rPr>
              <a:t>Durchsetzung</a:t>
            </a:r>
            <a:endParaRPr lang="de-DE" sz="500" b="1" cap="all" dirty="0">
              <a:solidFill>
                <a:srgbClr val="808080"/>
              </a:solidFill>
            </a:endParaRPr>
          </a:p>
        </p:txBody>
      </p:sp>
      <p:sp>
        <p:nvSpPr>
          <p:cNvPr id="13" name="Textfeld 12"/>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0064A2"/>
                </a:solidFill>
              </a:rPr>
              <a:t>Kommunikation</a:t>
            </a:r>
            <a:endParaRPr lang="de-DE" sz="500" b="1" cap="all" dirty="0">
              <a:solidFill>
                <a:srgbClr val="0064A2"/>
              </a:solidFill>
            </a:endParaRPr>
          </a:p>
        </p:txBody>
      </p:sp>
      <p:sp>
        <p:nvSpPr>
          <p:cNvPr id="14" name="Textfeld 13"/>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Kompetenz</a:t>
            </a:r>
            <a:endParaRPr lang="de-DE" sz="500" b="1" cap="all" dirty="0">
              <a:solidFill>
                <a:srgbClr val="808080"/>
              </a:solidFill>
            </a:endParaRPr>
          </a:p>
        </p:txBody>
      </p:sp>
    </p:spTree>
    <p:extLst>
      <p:ext uri="{BB962C8B-B14F-4D97-AF65-F5344CB8AC3E}">
        <p14:creationId xmlns:p14="http://schemas.microsoft.com/office/powerpoint/2010/main" val="3194326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a:solidFill>
                  <a:srgbClr val="9FB32F"/>
                </a:solidFill>
              </a:rPr>
              <a:t>Problemdefinition und Analyse:</a:t>
            </a:r>
            <a:r>
              <a:rPr lang="de-DE" dirty="0" smtClean="0">
                <a:solidFill>
                  <a:srgbClr val="90522B"/>
                </a:solidFill>
              </a:rPr>
              <a:t> </a:t>
            </a:r>
            <a:r>
              <a:rPr lang="de-DE" dirty="0">
                <a:solidFill>
                  <a:srgbClr val="5F99C8"/>
                </a:solidFill>
              </a:rPr>
              <a:t>Erfolgsaussichten abschätzen</a:t>
            </a:r>
          </a:p>
        </p:txBody>
      </p:sp>
      <p:sp>
        <p:nvSpPr>
          <p:cNvPr id="18" name="Inhaltsplatzhalter 17"/>
          <p:cNvSpPr>
            <a:spLocks noGrp="1"/>
          </p:cNvSpPr>
          <p:nvPr>
            <p:ph sz="half" idx="1"/>
          </p:nvPr>
        </p:nvSpPr>
        <p:spPr>
          <a:xfrm>
            <a:off x="381000" y="1828800"/>
            <a:ext cx="2700000" cy="2520000"/>
          </a:xfrm>
        </p:spPr>
        <p:txBody>
          <a:bodyPr/>
          <a:lstStyle/>
          <a:p>
            <a:r>
              <a:rPr lang="de-DE" dirty="0" smtClean="0"/>
              <a:t>Gelegenheitsfenster </a:t>
            </a:r>
            <a:r>
              <a:rPr lang="de-DE" dirty="0"/>
              <a:t>identifizieren</a:t>
            </a:r>
          </a:p>
          <a:p>
            <a:r>
              <a:rPr lang="de-DE" dirty="0" smtClean="0"/>
              <a:t>Profilierungschancen </a:t>
            </a:r>
            <a:r>
              <a:rPr lang="de-DE" dirty="0"/>
              <a:t>bestimmen</a:t>
            </a:r>
          </a:p>
          <a:p>
            <a:r>
              <a:rPr lang="de-DE" dirty="0" smtClean="0"/>
              <a:t>Verhandlungskorridore </a:t>
            </a:r>
            <a:r>
              <a:rPr lang="de-DE" dirty="0"/>
              <a:t>abstecken</a:t>
            </a:r>
          </a:p>
        </p:txBody>
      </p:sp>
      <p:sp>
        <p:nvSpPr>
          <p:cNvPr id="12" name="Inhaltsplatzhalter 11"/>
          <p:cNvSpPr>
            <a:spLocks noGrp="1"/>
          </p:cNvSpPr>
          <p:nvPr>
            <p:ph sz="half" idx="2"/>
          </p:nvPr>
        </p:nvSpPr>
        <p:spPr>
          <a:xfrm>
            <a:off x="3363000" y="1828800"/>
            <a:ext cx="5400000" cy="4648200"/>
          </a:xfrm>
        </p:spPr>
        <p:txBody>
          <a:bodyPr/>
          <a:lstStyle/>
          <a:p>
            <a:r>
              <a:rPr lang="de-DE" dirty="0" smtClean="0"/>
              <a:t>Besteht </a:t>
            </a:r>
            <a:r>
              <a:rPr lang="de-DE" dirty="0"/>
              <a:t>zum gegenwärtigen Zeitpunkt ein Gelegenheitsfenster für eine strategische Neuausrichtung?</a:t>
            </a:r>
          </a:p>
          <a:p>
            <a:r>
              <a:rPr lang="de-DE" dirty="0" smtClean="0"/>
              <a:t>Birgt </a:t>
            </a:r>
            <a:r>
              <a:rPr lang="de-DE" dirty="0"/>
              <a:t>die Neuausrichtung ausreichend Profilierungspotenzial für Entscheidungsträger aus der eigenen Organisation?</a:t>
            </a:r>
          </a:p>
          <a:p>
            <a:r>
              <a:rPr lang="de-DE" dirty="0" smtClean="0"/>
              <a:t>Welche </a:t>
            </a:r>
            <a:r>
              <a:rPr lang="de-DE" dirty="0"/>
              <a:t>relevanten Akteure aus dem Umfeld sind potenzielle Befürworter? Welche sind potenzielle Gegner und können die Neuausrichtung negativ beeinflussen?</a:t>
            </a:r>
          </a:p>
          <a:p>
            <a:r>
              <a:rPr lang="de-DE" dirty="0" smtClean="0"/>
              <a:t>Welche </a:t>
            </a:r>
            <a:r>
              <a:rPr lang="de-DE" dirty="0"/>
              <a:t>Interessen und Positionen vertreten die relevanten Akteure im Hinblick auf die Neuausrichtung?</a:t>
            </a:r>
          </a:p>
          <a:p>
            <a:r>
              <a:rPr lang="de-DE" dirty="0" smtClean="0"/>
              <a:t>Wie </a:t>
            </a:r>
            <a:r>
              <a:rPr lang="de-DE" dirty="0"/>
              <a:t>können Befürworter motiviert und Bündnispartner gewonnen werden? Können »Veto-spieler« »neutralisiert« werden?</a:t>
            </a:r>
          </a:p>
          <a:p>
            <a:r>
              <a:rPr lang="de-DE" dirty="0" smtClean="0"/>
              <a:t>Wie </a:t>
            </a:r>
            <a:r>
              <a:rPr lang="de-DE" dirty="0"/>
              <a:t>breit sind die Verhandlungskorridore, und welche Kompromisspotenziale bestehen zwischen den einzelnen Akteuren?</a:t>
            </a:r>
          </a:p>
          <a:p>
            <a:r>
              <a:rPr lang="de-DE" dirty="0" smtClean="0"/>
              <a:t>Wie </a:t>
            </a:r>
            <a:r>
              <a:rPr lang="de-DE" dirty="0"/>
              <a:t>gewinnt die Reform zusätzlicher Unterstützer?</a:t>
            </a:r>
          </a:p>
        </p:txBody>
      </p:sp>
      <p:sp>
        <p:nvSpPr>
          <p:cNvPr id="8" name="Datumsplatzhalter 7"/>
          <p:cNvSpPr>
            <a:spLocks noGrp="1"/>
          </p:cNvSpPr>
          <p:nvPr>
            <p:ph type="dt" sz="half" idx="10"/>
          </p:nvPr>
        </p:nvSpPr>
        <p:spPr/>
        <p:txBody>
          <a:bodyPr/>
          <a:lstStyle/>
          <a:p>
            <a:fld id="{117B9E3B-2D52-4941-84D7-BBD4EB2C9977}"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11</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48"/>
            <a:ext cx="2700000" cy="2082952"/>
          </a:xfrm>
          <a:prstGeom prst="rect">
            <a:avLst/>
          </a:prstGeom>
        </p:spPr>
      </p:pic>
      <p:sp>
        <p:nvSpPr>
          <p:cNvPr id="11" name="Textfeld 10"/>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5F99C8"/>
                </a:solidFill>
              </a:rPr>
              <a:t>Kraft zur</a:t>
            </a:r>
            <a:br>
              <a:rPr lang="de-DE" sz="500" b="1" cap="all" dirty="0" smtClean="0">
                <a:solidFill>
                  <a:srgbClr val="5F99C8"/>
                </a:solidFill>
              </a:rPr>
            </a:br>
            <a:r>
              <a:rPr lang="de-DE" sz="500" b="1" cap="all" dirty="0" smtClean="0">
                <a:solidFill>
                  <a:srgbClr val="5F99C8"/>
                </a:solidFill>
              </a:rPr>
              <a:t>Durchsetzung</a:t>
            </a:r>
            <a:endParaRPr lang="de-DE" sz="500" b="1" cap="all" dirty="0">
              <a:solidFill>
                <a:srgbClr val="5F99C8"/>
              </a:solidFill>
            </a:endParaRPr>
          </a:p>
        </p:txBody>
      </p:sp>
      <p:sp>
        <p:nvSpPr>
          <p:cNvPr id="13" name="Textfeld 12"/>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Kommunikation</a:t>
            </a:r>
            <a:endParaRPr lang="de-DE" sz="500" b="1" cap="all" dirty="0">
              <a:solidFill>
                <a:srgbClr val="808080"/>
              </a:solidFill>
            </a:endParaRPr>
          </a:p>
        </p:txBody>
      </p:sp>
      <p:sp>
        <p:nvSpPr>
          <p:cNvPr id="14" name="Textfeld 13"/>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Kompetenz</a:t>
            </a:r>
            <a:endParaRPr lang="de-DE" sz="500" b="1" cap="all" dirty="0">
              <a:solidFill>
                <a:srgbClr val="808080"/>
              </a:solidFill>
            </a:endParaRPr>
          </a:p>
        </p:txBody>
      </p:sp>
    </p:spTree>
    <p:extLst>
      <p:ext uri="{BB962C8B-B14F-4D97-AF65-F5344CB8AC3E}">
        <p14:creationId xmlns:p14="http://schemas.microsoft.com/office/powerpoint/2010/main" val="2825387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 y="838800"/>
            <a:ext cx="7345680" cy="5535168"/>
          </a:xfrm>
          <a:prstGeom prst="rect">
            <a:avLst/>
          </a:prstGeom>
        </p:spPr>
      </p:pic>
      <p:sp>
        <p:nvSpPr>
          <p:cNvPr id="3" name="Datumsplatzhalter 2"/>
          <p:cNvSpPr>
            <a:spLocks noGrp="1"/>
          </p:cNvSpPr>
          <p:nvPr>
            <p:ph type="dt" sz="half" idx="2"/>
          </p:nvPr>
        </p:nvSpPr>
        <p:spPr/>
        <p:txBody>
          <a:bodyPr/>
          <a:lstStyle/>
          <a:p>
            <a:fld id="{49210348-2C65-4F72-9C81-17831AD47342}" type="datetime1">
              <a:rPr lang="de-DE" smtClean="0"/>
              <a:t>16.09.2014</a:t>
            </a:fld>
            <a:endParaRPr lang="de-DE"/>
          </a:p>
        </p:txBody>
      </p:sp>
      <p:sp>
        <p:nvSpPr>
          <p:cNvPr id="7" name="Foliennummernplatzhalter 6"/>
          <p:cNvSpPr>
            <a:spLocks noGrp="1"/>
          </p:cNvSpPr>
          <p:nvPr>
            <p:ph type="sldNum" sz="quarter" idx="4"/>
          </p:nvPr>
        </p:nvSpPr>
        <p:spPr/>
        <p:txBody>
          <a:bodyPr/>
          <a:lstStyle/>
          <a:p>
            <a:r>
              <a:rPr lang="de-DE" smtClean="0"/>
              <a:t> Seite </a:t>
            </a:r>
            <a:fld id="{37730162-4724-4DEA-9962-8E614E7E358F}" type="slidenum">
              <a:rPr lang="de-DE" smtClean="0"/>
              <a:pPr/>
              <a:t>12</a:t>
            </a:fld>
            <a:endParaRPr lang="de-DE" dirty="0"/>
          </a:p>
        </p:txBody>
      </p:sp>
      <p:sp>
        <p:nvSpPr>
          <p:cNvPr id="8" name="Textfeld 7"/>
          <p:cNvSpPr txBox="1"/>
          <p:nvPr/>
        </p:nvSpPr>
        <p:spPr>
          <a:xfrm>
            <a:off x="1637400" y="2809572"/>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Reformkonzept</a:t>
            </a:r>
            <a:br>
              <a:rPr lang="de-DE" sz="1200" dirty="0" smtClean="0">
                <a:solidFill>
                  <a:schemeClr val="bg1"/>
                </a:solidFill>
              </a:rPr>
            </a:br>
            <a:r>
              <a:rPr lang="de-DE" sz="1200" dirty="0" smtClean="0">
                <a:solidFill>
                  <a:schemeClr val="bg1"/>
                </a:solidFill>
              </a:rPr>
              <a:t>formulieren</a:t>
            </a:r>
            <a:endParaRPr lang="de-DE" sz="1200" dirty="0">
              <a:solidFill>
                <a:schemeClr val="bg1"/>
              </a:solidFill>
            </a:endParaRPr>
          </a:p>
        </p:txBody>
      </p:sp>
      <p:sp>
        <p:nvSpPr>
          <p:cNvPr id="9" name="Textfeld 8"/>
          <p:cNvSpPr txBox="1"/>
          <p:nvPr/>
        </p:nvSpPr>
        <p:spPr>
          <a:xfrm>
            <a:off x="3610362" y="2809572"/>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Vertrauen</a:t>
            </a:r>
            <a:br>
              <a:rPr lang="de-DE" sz="1200" dirty="0" smtClean="0">
                <a:solidFill>
                  <a:schemeClr val="bg1"/>
                </a:solidFill>
              </a:rPr>
            </a:br>
            <a:r>
              <a:rPr lang="de-DE" sz="1200" dirty="0" smtClean="0">
                <a:solidFill>
                  <a:schemeClr val="bg1"/>
                </a:solidFill>
              </a:rPr>
              <a:t>aufbauen</a:t>
            </a:r>
            <a:endParaRPr lang="de-DE" sz="1200" dirty="0">
              <a:solidFill>
                <a:schemeClr val="bg1"/>
              </a:solidFill>
            </a:endParaRPr>
          </a:p>
        </p:txBody>
      </p:sp>
      <p:sp>
        <p:nvSpPr>
          <p:cNvPr id="10" name="Textfeld 9"/>
          <p:cNvSpPr txBox="1"/>
          <p:nvPr/>
        </p:nvSpPr>
        <p:spPr>
          <a:xfrm>
            <a:off x="5542134" y="2809572"/>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Mehrheiten</a:t>
            </a:r>
            <a:br>
              <a:rPr lang="de-DE" sz="1200" dirty="0" smtClean="0">
                <a:solidFill>
                  <a:schemeClr val="bg1"/>
                </a:solidFill>
              </a:rPr>
            </a:br>
            <a:r>
              <a:rPr lang="de-DE" sz="1200" dirty="0" smtClean="0">
                <a:solidFill>
                  <a:schemeClr val="bg1"/>
                </a:solidFill>
              </a:rPr>
              <a:t>sichern</a:t>
            </a:r>
            <a:endParaRPr lang="de-DE" sz="1200" dirty="0">
              <a:solidFill>
                <a:schemeClr val="bg1"/>
              </a:solidFill>
            </a:endParaRPr>
          </a:p>
        </p:txBody>
      </p:sp>
      <p:sp>
        <p:nvSpPr>
          <p:cNvPr id="14" name="Textfeld 13"/>
          <p:cNvSpPr txBox="1"/>
          <p:nvPr/>
        </p:nvSpPr>
        <p:spPr>
          <a:xfrm rot="16200000">
            <a:off x="346962" y="3454800"/>
            <a:ext cx="1908000" cy="180000"/>
          </a:xfrm>
          <a:prstGeom prst="rect">
            <a:avLst/>
          </a:prstGeom>
          <a:noFill/>
        </p:spPr>
        <p:txBody>
          <a:bodyPr wrap="none" lIns="0" tIns="0" rIns="0" bIns="0" rtlCol="0" anchor="ctr" anchorCtr="0">
            <a:noAutofit/>
          </a:bodyPr>
          <a:lstStyle/>
          <a:p>
            <a:pPr algn="ctr"/>
            <a:r>
              <a:rPr lang="de-DE" sz="1000" cap="all" dirty="0" smtClean="0">
                <a:solidFill>
                  <a:schemeClr val="bg1"/>
                </a:solidFill>
              </a:rPr>
              <a:t>Formulierung</a:t>
            </a:r>
            <a:br>
              <a:rPr lang="de-DE" sz="1000" cap="all" dirty="0" smtClean="0">
                <a:solidFill>
                  <a:schemeClr val="bg1"/>
                </a:solidFill>
              </a:rPr>
            </a:br>
            <a:r>
              <a:rPr lang="de-DE" sz="1000" cap="all" dirty="0" smtClean="0">
                <a:solidFill>
                  <a:schemeClr val="bg1"/>
                </a:solidFill>
              </a:rPr>
              <a:t>UND</a:t>
            </a:r>
            <a:br>
              <a:rPr lang="de-DE" sz="1000" cap="all" dirty="0" smtClean="0">
                <a:solidFill>
                  <a:schemeClr val="bg1"/>
                </a:solidFill>
              </a:rPr>
            </a:br>
            <a:r>
              <a:rPr lang="de-DE" sz="1000" cap="all" dirty="0" smtClean="0">
                <a:solidFill>
                  <a:schemeClr val="bg1"/>
                </a:solidFill>
              </a:rPr>
              <a:t>Entscheidung</a:t>
            </a:r>
            <a:endParaRPr lang="de-DE" sz="1000" cap="all" dirty="0">
              <a:solidFill>
                <a:schemeClr val="bg1"/>
              </a:solidFill>
            </a:endParaRPr>
          </a:p>
        </p:txBody>
      </p:sp>
      <p:sp>
        <p:nvSpPr>
          <p:cNvPr id="15" name="Textfeld 14"/>
          <p:cNvSpPr txBox="1"/>
          <p:nvPr/>
        </p:nvSpPr>
        <p:spPr>
          <a:xfrm rot="16200000">
            <a:off x="6881628" y="3454800"/>
            <a:ext cx="1908000" cy="180000"/>
          </a:xfrm>
          <a:prstGeom prst="rect">
            <a:avLst/>
          </a:prstGeom>
          <a:noFill/>
        </p:spPr>
        <p:txBody>
          <a:bodyPr wrap="none" lIns="0" tIns="0" rIns="0" bIns="0" rtlCol="0" anchor="ctr" anchorCtr="0">
            <a:noAutofit/>
          </a:bodyPr>
          <a:lstStyle/>
          <a:p>
            <a:pPr algn="ctr"/>
            <a:r>
              <a:rPr lang="de-DE" sz="1000" cap="all" dirty="0" smtClean="0">
                <a:solidFill>
                  <a:schemeClr val="bg1"/>
                </a:solidFill>
              </a:rPr>
              <a:t>Formulierung</a:t>
            </a:r>
            <a:br>
              <a:rPr lang="de-DE" sz="1000" cap="all" dirty="0" smtClean="0">
                <a:solidFill>
                  <a:schemeClr val="bg1"/>
                </a:solidFill>
              </a:rPr>
            </a:br>
            <a:r>
              <a:rPr lang="de-DE" sz="1000" cap="all" dirty="0" smtClean="0">
                <a:solidFill>
                  <a:schemeClr val="bg1"/>
                </a:solidFill>
              </a:rPr>
              <a:t>und</a:t>
            </a:r>
            <a:br>
              <a:rPr lang="de-DE" sz="1000" cap="all" dirty="0" smtClean="0">
                <a:solidFill>
                  <a:schemeClr val="bg1"/>
                </a:solidFill>
              </a:rPr>
            </a:br>
            <a:r>
              <a:rPr lang="de-DE" sz="1000" cap="all" dirty="0" smtClean="0">
                <a:solidFill>
                  <a:schemeClr val="bg1"/>
                </a:solidFill>
              </a:rPr>
              <a:t>Entscheidung</a:t>
            </a:r>
            <a:endParaRPr lang="de-DE" sz="1000" cap="all" dirty="0">
              <a:solidFill>
                <a:schemeClr val="bg1"/>
              </a:solidFill>
            </a:endParaRPr>
          </a:p>
        </p:txBody>
      </p:sp>
      <p:sp>
        <p:nvSpPr>
          <p:cNvPr id="16" name="Textfeld 15"/>
          <p:cNvSpPr txBox="1"/>
          <p:nvPr/>
        </p:nvSpPr>
        <p:spPr>
          <a:xfrm>
            <a:off x="1673400"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003082"/>
                </a:solidFill>
              </a:rPr>
              <a:t>Kompetenz</a:t>
            </a:r>
            <a:endParaRPr lang="de-DE" sz="1000" b="1" cap="all" dirty="0">
              <a:solidFill>
                <a:srgbClr val="003082"/>
              </a:solidFill>
            </a:endParaRPr>
          </a:p>
        </p:txBody>
      </p:sp>
      <p:sp>
        <p:nvSpPr>
          <p:cNvPr id="17" name="Textfeld 16"/>
          <p:cNvSpPr txBox="1"/>
          <p:nvPr/>
        </p:nvSpPr>
        <p:spPr>
          <a:xfrm>
            <a:off x="5559600"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5F99C8"/>
                </a:solidFill>
              </a:rPr>
              <a:t>Kraft zur Durchsetzung</a:t>
            </a:r>
            <a:endParaRPr lang="de-DE" sz="1000" b="1" cap="all" dirty="0">
              <a:solidFill>
                <a:srgbClr val="5F99C8"/>
              </a:solidFill>
            </a:endParaRPr>
          </a:p>
        </p:txBody>
      </p:sp>
      <p:sp>
        <p:nvSpPr>
          <p:cNvPr id="18" name="Textfeld 17"/>
          <p:cNvSpPr txBox="1"/>
          <p:nvPr/>
        </p:nvSpPr>
        <p:spPr>
          <a:xfrm>
            <a:off x="3605172"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0064A2"/>
                </a:solidFill>
              </a:rPr>
              <a:t>Kommunikation</a:t>
            </a:r>
            <a:endParaRPr lang="de-DE" sz="1000" b="1" cap="all" dirty="0">
              <a:solidFill>
                <a:srgbClr val="0064A2"/>
              </a:solidFill>
            </a:endParaRPr>
          </a:p>
        </p:txBody>
      </p:sp>
    </p:spTree>
    <p:extLst>
      <p:ext uri="{BB962C8B-B14F-4D97-AF65-F5344CB8AC3E}">
        <p14:creationId xmlns:p14="http://schemas.microsoft.com/office/powerpoint/2010/main" val="2078805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smtClean="0">
                <a:solidFill>
                  <a:srgbClr val="DB6615"/>
                </a:solidFill>
              </a:rPr>
              <a:t>Formulierung und Entscheidung:</a:t>
            </a:r>
            <a:r>
              <a:rPr lang="de-DE" dirty="0" smtClean="0">
                <a:solidFill>
                  <a:srgbClr val="90522B"/>
                </a:solidFill>
              </a:rPr>
              <a:t> </a:t>
            </a:r>
            <a:r>
              <a:rPr lang="de-DE" dirty="0">
                <a:solidFill>
                  <a:srgbClr val="003082"/>
                </a:solidFill>
              </a:rPr>
              <a:t>Reformkonzept formulieren</a:t>
            </a:r>
          </a:p>
        </p:txBody>
      </p:sp>
      <p:sp>
        <p:nvSpPr>
          <p:cNvPr id="18" name="Inhaltsplatzhalter 17"/>
          <p:cNvSpPr>
            <a:spLocks noGrp="1"/>
          </p:cNvSpPr>
          <p:nvPr>
            <p:ph sz="half" idx="1"/>
          </p:nvPr>
        </p:nvSpPr>
        <p:spPr>
          <a:xfrm>
            <a:off x="381000" y="1828800"/>
            <a:ext cx="2700000" cy="2520000"/>
          </a:xfrm>
        </p:spPr>
        <p:txBody>
          <a:bodyPr/>
          <a:lstStyle/>
          <a:p>
            <a:r>
              <a:rPr lang="de-DE" dirty="0" smtClean="0"/>
              <a:t>Handlungsoptionen </a:t>
            </a:r>
            <a:r>
              <a:rPr lang="de-DE" dirty="0"/>
              <a:t>klären</a:t>
            </a:r>
          </a:p>
          <a:p>
            <a:r>
              <a:rPr lang="de-DE" dirty="0" smtClean="0"/>
              <a:t>Lösungsalternativen </a:t>
            </a:r>
            <a:r>
              <a:rPr lang="de-DE" dirty="0"/>
              <a:t>bewerten</a:t>
            </a:r>
          </a:p>
          <a:p>
            <a:r>
              <a:rPr lang="de-DE" dirty="0" smtClean="0"/>
              <a:t>Reformfahrpläne </a:t>
            </a:r>
            <a:r>
              <a:rPr lang="de-DE" dirty="0"/>
              <a:t>entwerfen</a:t>
            </a:r>
          </a:p>
        </p:txBody>
      </p:sp>
      <p:sp>
        <p:nvSpPr>
          <p:cNvPr id="12" name="Inhaltsplatzhalter 11"/>
          <p:cNvSpPr>
            <a:spLocks noGrp="1"/>
          </p:cNvSpPr>
          <p:nvPr>
            <p:ph sz="half" idx="2"/>
          </p:nvPr>
        </p:nvSpPr>
        <p:spPr>
          <a:xfrm>
            <a:off x="3363000" y="1828800"/>
            <a:ext cx="5400000" cy="4648200"/>
          </a:xfrm>
        </p:spPr>
        <p:txBody>
          <a:bodyPr/>
          <a:lstStyle/>
          <a:p>
            <a:r>
              <a:rPr lang="de-DE" dirty="0" smtClean="0"/>
              <a:t>Welche </a:t>
            </a:r>
            <a:r>
              <a:rPr lang="de-DE" dirty="0"/>
              <a:t>Handlungsoptionen und alternative Lösungen bestehen,   z. B. in anderen Regionen und anderen Organisationen?</a:t>
            </a:r>
          </a:p>
          <a:p>
            <a:r>
              <a:rPr lang="de-DE" dirty="0" smtClean="0"/>
              <a:t>Kann </a:t>
            </a:r>
            <a:r>
              <a:rPr lang="de-DE" dirty="0"/>
              <a:t>der favorisierte Lösungsweg mit Expertenwissen und belastbaren Daten unterfüttert werden?</a:t>
            </a:r>
          </a:p>
          <a:p>
            <a:r>
              <a:rPr lang="de-DE" dirty="0" smtClean="0"/>
              <a:t>Können </a:t>
            </a:r>
            <a:r>
              <a:rPr lang="de-DE" dirty="0"/>
              <a:t>Wirksamkeitstests in Form von Pilotprojekten durchgeführt werden?</a:t>
            </a:r>
          </a:p>
          <a:p>
            <a:r>
              <a:rPr lang="de-DE" dirty="0" smtClean="0"/>
              <a:t>Was </a:t>
            </a:r>
            <a:r>
              <a:rPr lang="de-DE" dirty="0"/>
              <a:t>spricht für einen »großen Wurf«, was für eine Neuausrichtung in kleinen Schritten?</a:t>
            </a:r>
          </a:p>
          <a:p>
            <a:r>
              <a:rPr lang="de-DE" dirty="0" smtClean="0"/>
              <a:t>Wie </a:t>
            </a:r>
            <a:r>
              <a:rPr lang="de-DE" dirty="0"/>
              <a:t>könnte die strategische Neuausrichtung in Einzelschritte und Phasen aufgeteilt werden?</a:t>
            </a:r>
          </a:p>
          <a:p>
            <a:r>
              <a:rPr lang="de-DE" dirty="0" smtClean="0"/>
              <a:t>Wie </a:t>
            </a:r>
            <a:r>
              <a:rPr lang="de-DE" dirty="0"/>
              <a:t>können Umsetzungsakteure in die konkrete Umsetzungs- und Zeitplanung einbezogen werden?</a:t>
            </a:r>
          </a:p>
          <a:p>
            <a:r>
              <a:rPr lang="de-DE" dirty="0" smtClean="0"/>
              <a:t>Ist </a:t>
            </a:r>
            <a:r>
              <a:rPr lang="de-DE" dirty="0"/>
              <a:t>die Zeitplanung realistisch?</a:t>
            </a:r>
          </a:p>
        </p:txBody>
      </p:sp>
      <p:sp>
        <p:nvSpPr>
          <p:cNvPr id="8" name="Datumsplatzhalter 7"/>
          <p:cNvSpPr>
            <a:spLocks noGrp="1"/>
          </p:cNvSpPr>
          <p:nvPr>
            <p:ph type="dt" sz="half" idx="10"/>
          </p:nvPr>
        </p:nvSpPr>
        <p:spPr/>
        <p:txBody>
          <a:bodyPr/>
          <a:lstStyle/>
          <a:p>
            <a:fld id="{C101BB87-BE04-4550-8D9C-00F3D150A93F}"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13</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48"/>
            <a:ext cx="2700000" cy="2082952"/>
          </a:xfrm>
          <a:prstGeom prst="rect">
            <a:avLst/>
          </a:prstGeom>
        </p:spPr>
      </p:pic>
      <p:sp>
        <p:nvSpPr>
          <p:cNvPr id="11" name="Textfeld 10"/>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Kraft zur</a:t>
            </a:r>
            <a:br>
              <a:rPr lang="de-DE" sz="500" b="1" cap="all" dirty="0" smtClean="0">
                <a:solidFill>
                  <a:srgbClr val="808080"/>
                </a:solidFill>
              </a:rPr>
            </a:br>
            <a:r>
              <a:rPr lang="de-DE" sz="500" b="1" cap="all" dirty="0" smtClean="0">
                <a:solidFill>
                  <a:srgbClr val="808080"/>
                </a:solidFill>
              </a:rPr>
              <a:t>Durchsetzung</a:t>
            </a:r>
            <a:endParaRPr lang="de-DE" sz="500" b="1" cap="all" dirty="0">
              <a:solidFill>
                <a:srgbClr val="808080"/>
              </a:solidFill>
            </a:endParaRPr>
          </a:p>
        </p:txBody>
      </p:sp>
      <p:sp>
        <p:nvSpPr>
          <p:cNvPr id="13" name="Textfeld 12"/>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Kommunikation</a:t>
            </a:r>
            <a:endParaRPr lang="de-DE" sz="500" b="1" cap="all" dirty="0">
              <a:solidFill>
                <a:srgbClr val="808080"/>
              </a:solidFill>
            </a:endParaRPr>
          </a:p>
        </p:txBody>
      </p:sp>
      <p:sp>
        <p:nvSpPr>
          <p:cNvPr id="14" name="Textfeld 13"/>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003082"/>
                </a:solidFill>
              </a:rPr>
              <a:t>Kompetenz</a:t>
            </a:r>
            <a:endParaRPr lang="de-DE" sz="500" b="1" cap="all" dirty="0">
              <a:solidFill>
                <a:srgbClr val="003082"/>
              </a:solidFill>
            </a:endParaRPr>
          </a:p>
        </p:txBody>
      </p:sp>
    </p:spTree>
    <p:extLst>
      <p:ext uri="{BB962C8B-B14F-4D97-AF65-F5344CB8AC3E}">
        <p14:creationId xmlns:p14="http://schemas.microsoft.com/office/powerpoint/2010/main" val="2995421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a:solidFill>
                  <a:srgbClr val="DB6615"/>
                </a:solidFill>
              </a:rPr>
              <a:t>Formulierung und Entscheidung:</a:t>
            </a:r>
            <a:r>
              <a:rPr lang="de-DE" dirty="0" smtClean="0">
                <a:solidFill>
                  <a:srgbClr val="90522B"/>
                </a:solidFill>
              </a:rPr>
              <a:t> </a:t>
            </a:r>
            <a:r>
              <a:rPr lang="de-DE" dirty="0">
                <a:solidFill>
                  <a:srgbClr val="0064A2"/>
                </a:solidFill>
              </a:rPr>
              <a:t>Vertrauen aufbauen</a:t>
            </a:r>
          </a:p>
        </p:txBody>
      </p:sp>
      <p:sp>
        <p:nvSpPr>
          <p:cNvPr id="18" name="Inhaltsplatzhalter 17"/>
          <p:cNvSpPr>
            <a:spLocks noGrp="1"/>
          </p:cNvSpPr>
          <p:nvPr>
            <p:ph sz="half" idx="1"/>
          </p:nvPr>
        </p:nvSpPr>
        <p:spPr>
          <a:xfrm>
            <a:off x="381000" y="1828800"/>
            <a:ext cx="2700000" cy="2520000"/>
          </a:xfrm>
        </p:spPr>
        <p:txBody>
          <a:bodyPr/>
          <a:lstStyle/>
          <a:p>
            <a:r>
              <a:rPr lang="de-DE" dirty="0" smtClean="0"/>
              <a:t>Glaubwürdigkeit </a:t>
            </a:r>
            <a:r>
              <a:rPr lang="de-DE" dirty="0"/>
              <a:t>vermitteln</a:t>
            </a:r>
          </a:p>
          <a:p>
            <a:r>
              <a:rPr lang="de-DE" dirty="0" smtClean="0"/>
              <a:t>Klare </a:t>
            </a:r>
            <a:r>
              <a:rPr lang="de-DE" dirty="0"/>
              <a:t>und positive Reformsprache einsetzen</a:t>
            </a:r>
          </a:p>
          <a:p>
            <a:r>
              <a:rPr lang="de-DE" dirty="0" smtClean="0"/>
              <a:t>Realistische </a:t>
            </a:r>
            <a:r>
              <a:rPr lang="de-DE" dirty="0"/>
              <a:t>Erwartungen erzeugen</a:t>
            </a:r>
          </a:p>
          <a:p>
            <a:r>
              <a:rPr lang="de-DE" dirty="0" smtClean="0"/>
              <a:t>Dialog </a:t>
            </a:r>
            <a:r>
              <a:rPr lang="de-DE" dirty="0"/>
              <a:t>etablieren</a:t>
            </a:r>
          </a:p>
        </p:txBody>
      </p:sp>
      <p:sp>
        <p:nvSpPr>
          <p:cNvPr id="12" name="Inhaltsplatzhalter 11"/>
          <p:cNvSpPr>
            <a:spLocks noGrp="1"/>
          </p:cNvSpPr>
          <p:nvPr>
            <p:ph sz="half" idx="2"/>
          </p:nvPr>
        </p:nvSpPr>
        <p:spPr>
          <a:xfrm>
            <a:off x="3363000" y="1828800"/>
            <a:ext cx="5400000" cy="4648200"/>
          </a:xfrm>
        </p:spPr>
        <p:txBody>
          <a:bodyPr/>
          <a:lstStyle/>
          <a:p>
            <a:r>
              <a:rPr lang="de-DE" dirty="0" smtClean="0"/>
              <a:t>Wann </a:t>
            </a:r>
            <a:r>
              <a:rPr lang="de-DE" dirty="0"/>
              <a:t>sind geeignete Zeitpunkte für die Kommunikation nach innen und außen?</a:t>
            </a:r>
          </a:p>
          <a:p>
            <a:r>
              <a:rPr lang="de-DE" dirty="0" smtClean="0"/>
              <a:t>Wie </a:t>
            </a:r>
            <a:r>
              <a:rPr lang="de-DE" dirty="0"/>
              <a:t>kann ein Dialog innerhalb der eigenen Organisation realisiert werden?</a:t>
            </a:r>
          </a:p>
          <a:p>
            <a:r>
              <a:rPr lang="de-DE" dirty="0" smtClean="0"/>
              <a:t>Wie </a:t>
            </a:r>
            <a:r>
              <a:rPr lang="de-DE" dirty="0"/>
              <a:t>kann ein Dialog mit den Nutznießern bzw. Zielgruppen aufgebaut und etabliert werden?</a:t>
            </a:r>
          </a:p>
          <a:p>
            <a:r>
              <a:rPr lang="de-DE" dirty="0" smtClean="0"/>
              <a:t>Werden </a:t>
            </a:r>
            <a:r>
              <a:rPr lang="de-DE" dirty="0"/>
              <a:t>die Gewinner und Gewinne betont, Gesamtziele und Etappenziele kommuniziert und eine positive Sprache verwendet?</a:t>
            </a:r>
          </a:p>
          <a:p>
            <a:r>
              <a:rPr lang="de-DE" dirty="0" smtClean="0"/>
              <a:t>Werden </a:t>
            </a:r>
            <a:r>
              <a:rPr lang="de-DE" dirty="0"/>
              <a:t>die strategischen Pläne als beste gangbare Lösung dargestellt und begründet?</a:t>
            </a:r>
          </a:p>
          <a:p>
            <a:r>
              <a:rPr lang="de-DE" dirty="0" smtClean="0"/>
              <a:t>Wird </a:t>
            </a:r>
            <a:r>
              <a:rPr lang="de-DE" dirty="0"/>
              <a:t>deutlich gemacht, was sich ändert und was bleibt, was möglich ist und was nicht?</a:t>
            </a:r>
          </a:p>
        </p:txBody>
      </p:sp>
      <p:sp>
        <p:nvSpPr>
          <p:cNvPr id="8" name="Datumsplatzhalter 7"/>
          <p:cNvSpPr>
            <a:spLocks noGrp="1"/>
          </p:cNvSpPr>
          <p:nvPr>
            <p:ph type="dt" sz="half" idx="10"/>
          </p:nvPr>
        </p:nvSpPr>
        <p:spPr/>
        <p:txBody>
          <a:bodyPr/>
          <a:lstStyle/>
          <a:p>
            <a:fld id="{C337B881-AC80-47DF-B3E1-416E23C7D92B}"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14</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48"/>
            <a:ext cx="2700000" cy="2082952"/>
          </a:xfrm>
          <a:prstGeom prst="rect">
            <a:avLst/>
          </a:prstGeom>
        </p:spPr>
      </p:pic>
      <p:sp>
        <p:nvSpPr>
          <p:cNvPr id="11" name="Textfeld 10"/>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Kraft zur</a:t>
            </a:r>
            <a:br>
              <a:rPr lang="de-DE" sz="500" b="1" cap="all" dirty="0" smtClean="0">
                <a:solidFill>
                  <a:srgbClr val="808080"/>
                </a:solidFill>
              </a:rPr>
            </a:br>
            <a:r>
              <a:rPr lang="de-DE" sz="500" b="1" cap="all" dirty="0" smtClean="0">
                <a:solidFill>
                  <a:srgbClr val="808080"/>
                </a:solidFill>
              </a:rPr>
              <a:t>Durchsetzung</a:t>
            </a:r>
            <a:endParaRPr lang="de-DE" sz="500" b="1" cap="all" dirty="0">
              <a:solidFill>
                <a:srgbClr val="808080"/>
              </a:solidFill>
            </a:endParaRPr>
          </a:p>
        </p:txBody>
      </p:sp>
      <p:sp>
        <p:nvSpPr>
          <p:cNvPr id="13" name="Textfeld 12"/>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0064A2"/>
                </a:solidFill>
              </a:rPr>
              <a:t>Kommunikation</a:t>
            </a:r>
            <a:endParaRPr lang="de-DE" sz="500" b="1" cap="all" dirty="0">
              <a:solidFill>
                <a:srgbClr val="0064A2"/>
              </a:solidFill>
            </a:endParaRPr>
          </a:p>
        </p:txBody>
      </p:sp>
      <p:sp>
        <p:nvSpPr>
          <p:cNvPr id="14" name="Textfeld 13"/>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Kompetenz</a:t>
            </a:r>
            <a:endParaRPr lang="de-DE" sz="500" b="1" cap="all" dirty="0">
              <a:solidFill>
                <a:srgbClr val="808080"/>
              </a:solidFill>
            </a:endParaRPr>
          </a:p>
        </p:txBody>
      </p:sp>
    </p:spTree>
    <p:extLst>
      <p:ext uri="{BB962C8B-B14F-4D97-AF65-F5344CB8AC3E}">
        <p14:creationId xmlns:p14="http://schemas.microsoft.com/office/powerpoint/2010/main" val="3880855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a:solidFill>
                  <a:srgbClr val="DB6615"/>
                </a:solidFill>
              </a:rPr>
              <a:t>Formulierung und Entscheidung: </a:t>
            </a:r>
            <a:r>
              <a:rPr lang="de-DE" dirty="0">
                <a:solidFill>
                  <a:srgbClr val="5F99C8"/>
                </a:solidFill>
              </a:rPr>
              <a:t>Mehrheiten sichern</a:t>
            </a:r>
          </a:p>
        </p:txBody>
      </p:sp>
      <p:sp>
        <p:nvSpPr>
          <p:cNvPr id="18" name="Inhaltsplatzhalter 17"/>
          <p:cNvSpPr>
            <a:spLocks noGrp="1"/>
          </p:cNvSpPr>
          <p:nvPr>
            <p:ph sz="half" idx="1"/>
          </p:nvPr>
        </p:nvSpPr>
        <p:spPr>
          <a:xfrm>
            <a:off x="381000" y="1828800"/>
            <a:ext cx="2700000" cy="2520000"/>
          </a:xfrm>
        </p:spPr>
        <p:txBody>
          <a:bodyPr/>
          <a:lstStyle/>
          <a:p>
            <a:pPr lvl="0"/>
            <a:r>
              <a:rPr lang="de-DE" dirty="0" smtClean="0"/>
              <a:t>Verhandlungsstrategie </a:t>
            </a:r>
            <a:r>
              <a:rPr lang="de-DE" dirty="0"/>
              <a:t>auswählen</a:t>
            </a:r>
          </a:p>
          <a:p>
            <a:pPr lvl="0"/>
            <a:r>
              <a:rPr lang="de-DE" dirty="0" smtClean="0"/>
              <a:t>Bündnispartner </a:t>
            </a:r>
            <a:r>
              <a:rPr lang="de-DE" dirty="0"/>
              <a:t>gewinnen</a:t>
            </a:r>
          </a:p>
          <a:p>
            <a:pPr lvl="0"/>
            <a:r>
              <a:rPr lang="de-DE" dirty="0" smtClean="0"/>
              <a:t>Größtmöglichen </a:t>
            </a:r>
            <a:r>
              <a:rPr lang="de-DE" dirty="0"/>
              <a:t>Rückhalt sichern</a:t>
            </a:r>
          </a:p>
        </p:txBody>
      </p:sp>
      <p:sp>
        <p:nvSpPr>
          <p:cNvPr id="12" name="Inhaltsplatzhalter 11"/>
          <p:cNvSpPr>
            <a:spLocks noGrp="1"/>
          </p:cNvSpPr>
          <p:nvPr>
            <p:ph sz="half" idx="2"/>
          </p:nvPr>
        </p:nvSpPr>
        <p:spPr>
          <a:xfrm>
            <a:off x="3363000" y="1828800"/>
            <a:ext cx="5400000" cy="4648200"/>
          </a:xfrm>
        </p:spPr>
        <p:txBody>
          <a:bodyPr/>
          <a:lstStyle/>
          <a:p>
            <a:r>
              <a:rPr lang="de-DE" dirty="0" smtClean="0"/>
              <a:t>Sind </a:t>
            </a:r>
            <a:r>
              <a:rPr lang="de-DE" dirty="0"/>
              <a:t>Vorschläge von Beteiligten und Betroffenen berücksichtigt worden?</a:t>
            </a:r>
          </a:p>
          <a:p>
            <a:r>
              <a:rPr lang="de-DE" dirty="0" smtClean="0"/>
              <a:t>Können </a:t>
            </a:r>
            <a:r>
              <a:rPr lang="de-DE" dirty="0"/>
              <a:t>relevante Akteure mit ins Boot geholt werden?</a:t>
            </a:r>
          </a:p>
          <a:p>
            <a:r>
              <a:rPr lang="de-DE" dirty="0" smtClean="0"/>
              <a:t>Sind </a:t>
            </a:r>
            <a:r>
              <a:rPr lang="de-DE" dirty="0"/>
              <a:t>den zentralen Entscheidern Angebote zur Profilierung gemacht worden? Ist die Mitwirkung von Verantwortlichen für die Umsetzung des Veränderungsprozesses sichergestellt?</a:t>
            </a:r>
          </a:p>
          <a:p>
            <a:r>
              <a:rPr lang="de-DE" dirty="0" smtClean="0"/>
              <a:t>Ist </a:t>
            </a:r>
            <a:r>
              <a:rPr lang="de-DE" dirty="0"/>
              <a:t>entschieden worden, ob Verhandlungen konflikt- oder konsensorientiert geführt werden?</a:t>
            </a:r>
          </a:p>
          <a:p>
            <a:r>
              <a:rPr lang="de-DE" dirty="0" smtClean="0"/>
              <a:t>Können </a:t>
            </a:r>
            <a:r>
              <a:rPr lang="de-DE" dirty="0"/>
              <a:t>relevante Gegner durch Zugeständnisse und Anreize aus der Gruppe der Gegner herausgelöst und umgestimmt werden?</a:t>
            </a:r>
          </a:p>
          <a:p>
            <a:r>
              <a:rPr lang="de-DE" dirty="0" smtClean="0"/>
              <a:t>Können </a:t>
            </a:r>
            <a:r>
              <a:rPr lang="de-DE" dirty="0"/>
              <a:t>durch die Neuausrichtung schnelle Erfolge realisiert und die Öffentlichkeit mobilisiert werden? </a:t>
            </a:r>
          </a:p>
          <a:p>
            <a:r>
              <a:rPr lang="de-DE" dirty="0" smtClean="0"/>
              <a:t>Helfen </a:t>
            </a:r>
            <a:r>
              <a:rPr lang="de-DE" dirty="0"/>
              <a:t>schnelle Erfolge dabei Unterstützer zu gewinnen?</a:t>
            </a:r>
          </a:p>
        </p:txBody>
      </p:sp>
      <p:sp>
        <p:nvSpPr>
          <p:cNvPr id="8" name="Datumsplatzhalter 7"/>
          <p:cNvSpPr>
            <a:spLocks noGrp="1"/>
          </p:cNvSpPr>
          <p:nvPr>
            <p:ph type="dt" sz="half" idx="10"/>
          </p:nvPr>
        </p:nvSpPr>
        <p:spPr/>
        <p:txBody>
          <a:bodyPr/>
          <a:lstStyle/>
          <a:p>
            <a:fld id="{A5F62EC1-3383-46F4-9668-0ADF7B7AAF4D}"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15</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48"/>
            <a:ext cx="2700000" cy="2082952"/>
          </a:xfrm>
          <a:prstGeom prst="rect">
            <a:avLst/>
          </a:prstGeom>
        </p:spPr>
      </p:pic>
      <p:sp>
        <p:nvSpPr>
          <p:cNvPr id="11" name="Textfeld 10"/>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5F99C8"/>
                </a:solidFill>
              </a:rPr>
              <a:t>Kraft zur</a:t>
            </a:r>
            <a:br>
              <a:rPr lang="de-DE" sz="500" b="1" cap="all" dirty="0" smtClean="0">
                <a:solidFill>
                  <a:srgbClr val="5F99C8"/>
                </a:solidFill>
              </a:rPr>
            </a:br>
            <a:r>
              <a:rPr lang="de-DE" sz="500" b="1" cap="all" dirty="0" smtClean="0">
                <a:solidFill>
                  <a:srgbClr val="5F99C8"/>
                </a:solidFill>
              </a:rPr>
              <a:t>Durchsetzung</a:t>
            </a:r>
            <a:endParaRPr lang="de-DE" sz="500" b="1" cap="all" dirty="0">
              <a:solidFill>
                <a:srgbClr val="5F99C8"/>
              </a:solidFill>
            </a:endParaRPr>
          </a:p>
        </p:txBody>
      </p:sp>
      <p:sp>
        <p:nvSpPr>
          <p:cNvPr id="13" name="Textfeld 12"/>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Kommunikation</a:t>
            </a:r>
            <a:endParaRPr lang="de-DE" sz="500" b="1" cap="all" dirty="0">
              <a:solidFill>
                <a:srgbClr val="808080"/>
              </a:solidFill>
            </a:endParaRPr>
          </a:p>
        </p:txBody>
      </p:sp>
      <p:sp>
        <p:nvSpPr>
          <p:cNvPr id="14" name="Textfeld 13"/>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Kompetenz</a:t>
            </a:r>
            <a:endParaRPr lang="de-DE" sz="500" b="1" cap="all" dirty="0">
              <a:solidFill>
                <a:srgbClr val="808080"/>
              </a:solidFill>
            </a:endParaRPr>
          </a:p>
        </p:txBody>
      </p:sp>
    </p:spTree>
    <p:extLst>
      <p:ext uri="{BB962C8B-B14F-4D97-AF65-F5344CB8AC3E}">
        <p14:creationId xmlns:p14="http://schemas.microsoft.com/office/powerpoint/2010/main" val="604872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 y="838800"/>
            <a:ext cx="7345680" cy="5535168"/>
          </a:xfrm>
          <a:prstGeom prst="rect">
            <a:avLst/>
          </a:prstGeom>
        </p:spPr>
      </p:pic>
      <p:sp>
        <p:nvSpPr>
          <p:cNvPr id="3" name="Datumsplatzhalter 2"/>
          <p:cNvSpPr>
            <a:spLocks noGrp="1"/>
          </p:cNvSpPr>
          <p:nvPr>
            <p:ph type="dt" sz="half" idx="2"/>
          </p:nvPr>
        </p:nvSpPr>
        <p:spPr/>
        <p:txBody>
          <a:bodyPr/>
          <a:lstStyle/>
          <a:p>
            <a:fld id="{2CF66274-0C99-4C6C-9AB5-4102DA1B9502}" type="datetime1">
              <a:rPr lang="de-DE" smtClean="0"/>
              <a:t>16.09.2014</a:t>
            </a:fld>
            <a:endParaRPr lang="de-DE"/>
          </a:p>
        </p:txBody>
      </p:sp>
      <p:sp>
        <p:nvSpPr>
          <p:cNvPr id="7" name="Foliennummernplatzhalter 6"/>
          <p:cNvSpPr>
            <a:spLocks noGrp="1"/>
          </p:cNvSpPr>
          <p:nvPr>
            <p:ph type="sldNum" sz="quarter" idx="4"/>
          </p:nvPr>
        </p:nvSpPr>
        <p:spPr/>
        <p:txBody>
          <a:bodyPr/>
          <a:lstStyle/>
          <a:p>
            <a:r>
              <a:rPr lang="de-DE" smtClean="0"/>
              <a:t> Seite </a:t>
            </a:r>
            <a:fld id="{37730162-4724-4DEA-9962-8E614E7E358F}" type="slidenum">
              <a:rPr lang="de-DE" smtClean="0"/>
              <a:pPr/>
              <a:t>16</a:t>
            </a:fld>
            <a:endParaRPr lang="de-DE" dirty="0"/>
          </a:p>
        </p:txBody>
      </p:sp>
      <p:sp>
        <p:nvSpPr>
          <p:cNvPr id="8" name="Textfeld 7"/>
          <p:cNvSpPr txBox="1"/>
          <p:nvPr/>
        </p:nvSpPr>
        <p:spPr>
          <a:xfrm>
            <a:off x="1637400" y="3344562"/>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Ergebnisqualität</a:t>
            </a:r>
            <a:br>
              <a:rPr lang="de-DE" sz="1200" dirty="0" smtClean="0">
                <a:solidFill>
                  <a:schemeClr val="bg1"/>
                </a:solidFill>
              </a:rPr>
            </a:br>
            <a:r>
              <a:rPr lang="de-DE" sz="1200" dirty="0" smtClean="0">
                <a:solidFill>
                  <a:schemeClr val="bg1"/>
                </a:solidFill>
              </a:rPr>
              <a:t>sichern</a:t>
            </a:r>
            <a:endParaRPr lang="de-DE" sz="1200" dirty="0">
              <a:solidFill>
                <a:schemeClr val="bg1"/>
              </a:solidFill>
            </a:endParaRPr>
          </a:p>
        </p:txBody>
      </p:sp>
      <p:sp>
        <p:nvSpPr>
          <p:cNvPr id="9" name="Textfeld 8"/>
          <p:cNvSpPr txBox="1"/>
          <p:nvPr/>
        </p:nvSpPr>
        <p:spPr>
          <a:xfrm>
            <a:off x="3610362" y="3344562"/>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Offenheit</a:t>
            </a:r>
            <a:br>
              <a:rPr lang="de-DE" sz="1200" dirty="0" smtClean="0">
                <a:solidFill>
                  <a:schemeClr val="bg1"/>
                </a:solidFill>
              </a:rPr>
            </a:br>
            <a:r>
              <a:rPr lang="de-DE" sz="1200" dirty="0" smtClean="0">
                <a:solidFill>
                  <a:schemeClr val="bg1"/>
                </a:solidFill>
              </a:rPr>
              <a:t>herstellen</a:t>
            </a:r>
            <a:endParaRPr lang="de-DE" sz="1200" dirty="0">
              <a:solidFill>
                <a:schemeClr val="bg1"/>
              </a:solidFill>
            </a:endParaRPr>
          </a:p>
        </p:txBody>
      </p:sp>
      <p:sp>
        <p:nvSpPr>
          <p:cNvPr id="10" name="Textfeld 9"/>
          <p:cNvSpPr txBox="1"/>
          <p:nvPr/>
        </p:nvSpPr>
        <p:spPr>
          <a:xfrm>
            <a:off x="5542134" y="3344562"/>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Unterstützer</a:t>
            </a:r>
            <a:br>
              <a:rPr lang="de-DE" sz="1200" dirty="0" smtClean="0">
                <a:solidFill>
                  <a:schemeClr val="bg1"/>
                </a:solidFill>
              </a:rPr>
            </a:br>
            <a:r>
              <a:rPr lang="de-DE" sz="1200" dirty="0" smtClean="0">
                <a:solidFill>
                  <a:schemeClr val="bg1"/>
                </a:solidFill>
              </a:rPr>
              <a:t>aktivieren</a:t>
            </a:r>
            <a:endParaRPr lang="de-DE" sz="1200" dirty="0">
              <a:solidFill>
                <a:schemeClr val="bg1"/>
              </a:solidFill>
            </a:endParaRPr>
          </a:p>
        </p:txBody>
      </p:sp>
      <p:sp>
        <p:nvSpPr>
          <p:cNvPr id="14" name="Textfeld 13"/>
          <p:cNvSpPr txBox="1"/>
          <p:nvPr/>
        </p:nvSpPr>
        <p:spPr>
          <a:xfrm rot="16200000">
            <a:off x="346962" y="4061400"/>
            <a:ext cx="1908000" cy="180000"/>
          </a:xfrm>
          <a:prstGeom prst="rect">
            <a:avLst/>
          </a:prstGeom>
          <a:noFill/>
        </p:spPr>
        <p:txBody>
          <a:bodyPr wrap="none" lIns="0" tIns="0" rIns="0" bIns="0" rtlCol="0" anchor="ctr" anchorCtr="0">
            <a:noAutofit/>
          </a:bodyPr>
          <a:lstStyle/>
          <a:p>
            <a:pPr algn="ctr"/>
            <a:r>
              <a:rPr lang="de-DE" sz="1000" cap="all" dirty="0" smtClean="0">
                <a:solidFill>
                  <a:schemeClr val="bg1"/>
                </a:solidFill>
              </a:rPr>
              <a:t>Umsetzung</a:t>
            </a:r>
            <a:endParaRPr lang="de-DE" sz="1000" cap="all" dirty="0">
              <a:solidFill>
                <a:schemeClr val="bg1"/>
              </a:solidFill>
            </a:endParaRPr>
          </a:p>
        </p:txBody>
      </p:sp>
      <p:sp>
        <p:nvSpPr>
          <p:cNvPr id="15" name="Textfeld 14"/>
          <p:cNvSpPr txBox="1"/>
          <p:nvPr/>
        </p:nvSpPr>
        <p:spPr>
          <a:xfrm rot="16200000">
            <a:off x="6881628" y="4061400"/>
            <a:ext cx="1908000" cy="180000"/>
          </a:xfrm>
          <a:prstGeom prst="rect">
            <a:avLst/>
          </a:prstGeom>
          <a:noFill/>
        </p:spPr>
        <p:txBody>
          <a:bodyPr wrap="none" lIns="0" tIns="0" rIns="0" bIns="0" rtlCol="0" anchor="ctr" anchorCtr="0">
            <a:noAutofit/>
          </a:bodyPr>
          <a:lstStyle/>
          <a:p>
            <a:pPr algn="ctr"/>
            <a:r>
              <a:rPr lang="de-DE" sz="1000" cap="all" dirty="0" smtClean="0">
                <a:solidFill>
                  <a:schemeClr val="bg1"/>
                </a:solidFill>
              </a:rPr>
              <a:t>Umsetzung</a:t>
            </a:r>
            <a:endParaRPr lang="de-DE" sz="1000" cap="all" dirty="0">
              <a:solidFill>
                <a:schemeClr val="bg1"/>
              </a:solidFill>
            </a:endParaRPr>
          </a:p>
        </p:txBody>
      </p:sp>
      <p:sp>
        <p:nvSpPr>
          <p:cNvPr id="16" name="Textfeld 15"/>
          <p:cNvSpPr txBox="1"/>
          <p:nvPr/>
        </p:nvSpPr>
        <p:spPr>
          <a:xfrm>
            <a:off x="1673400"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003082"/>
                </a:solidFill>
              </a:rPr>
              <a:t>Kompetenz</a:t>
            </a:r>
            <a:endParaRPr lang="de-DE" sz="1000" b="1" cap="all" dirty="0">
              <a:solidFill>
                <a:srgbClr val="003082"/>
              </a:solidFill>
            </a:endParaRPr>
          </a:p>
        </p:txBody>
      </p:sp>
      <p:sp>
        <p:nvSpPr>
          <p:cNvPr id="17" name="Textfeld 16"/>
          <p:cNvSpPr txBox="1"/>
          <p:nvPr/>
        </p:nvSpPr>
        <p:spPr>
          <a:xfrm>
            <a:off x="5559600"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5F99C8"/>
                </a:solidFill>
              </a:rPr>
              <a:t>Kraft zur Durchsetzung</a:t>
            </a:r>
            <a:endParaRPr lang="de-DE" sz="1000" b="1" cap="all" dirty="0">
              <a:solidFill>
                <a:srgbClr val="5F99C8"/>
              </a:solidFill>
            </a:endParaRPr>
          </a:p>
        </p:txBody>
      </p:sp>
      <p:sp>
        <p:nvSpPr>
          <p:cNvPr id="18" name="Textfeld 17"/>
          <p:cNvSpPr txBox="1"/>
          <p:nvPr/>
        </p:nvSpPr>
        <p:spPr>
          <a:xfrm>
            <a:off x="3605172"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0064A2"/>
                </a:solidFill>
              </a:rPr>
              <a:t>Kommunikation</a:t>
            </a:r>
            <a:endParaRPr lang="de-DE" sz="1000" b="1" cap="all" dirty="0">
              <a:solidFill>
                <a:srgbClr val="0064A2"/>
              </a:solidFill>
            </a:endParaRPr>
          </a:p>
        </p:txBody>
      </p:sp>
    </p:spTree>
    <p:extLst>
      <p:ext uri="{BB962C8B-B14F-4D97-AF65-F5344CB8AC3E}">
        <p14:creationId xmlns:p14="http://schemas.microsoft.com/office/powerpoint/2010/main" val="2992233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smtClean="0">
                <a:solidFill>
                  <a:srgbClr val="BC344F"/>
                </a:solidFill>
              </a:rPr>
              <a:t>Umsetzung:</a:t>
            </a:r>
            <a:r>
              <a:rPr lang="de-DE" dirty="0" smtClean="0">
                <a:solidFill>
                  <a:srgbClr val="90522B"/>
                </a:solidFill>
              </a:rPr>
              <a:t> </a:t>
            </a:r>
            <a:r>
              <a:rPr lang="de-DE" dirty="0">
                <a:solidFill>
                  <a:srgbClr val="003082"/>
                </a:solidFill>
              </a:rPr>
              <a:t>Ergebnisqualität sichern</a:t>
            </a:r>
          </a:p>
        </p:txBody>
      </p:sp>
      <p:sp>
        <p:nvSpPr>
          <p:cNvPr id="18" name="Inhaltsplatzhalter 17"/>
          <p:cNvSpPr>
            <a:spLocks noGrp="1"/>
          </p:cNvSpPr>
          <p:nvPr>
            <p:ph sz="half" idx="1"/>
          </p:nvPr>
        </p:nvSpPr>
        <p:spPr>
          <a:xfrm>
            <a:off x="381000" y="1828800"/>
            <a:ext cx="2700000" cy="2520000"/>
          </a:xfrm>
        </p:spPr>
        <p:txBody>
          <a:bodyPr/>
          <a:lstStyle/>
          <a:p>
            <a:r>
              <a:rPr lang="de-DE" dirty="0" smtClean="0"/>
              <a:t>Wirkung </a:t>
            </a:r>
            <a:r>
              <a:rPr lang="de-DE" dirty="0"/>
              <a:t>sicherstellen</a:t>
            </a:r>
          </a:p>
          <a:p>
            <a:r>
              <a:rPr lang="de-DE" dirty="0" smtClean="0"/>
              <a:t>Umsetzungsschritte </a:t>
            </a:r>
            <a:r>
              <a:rPr lang="de-DE" dirty="0"/>
              <a:t>festlegen</a:t>
            </a:r>
          </a:p>
          <a:p>
            <a:r>
              <a:rPr lang="de-DE" dirty="0" smtClean="0"/>
              <a:t>Geeignete </a:t>
            </a:r>
            <a:r>
              <a:rPr lang="de-DE" dirty="0"/>
              <a:t>Steuerungsinstrumente wählen</a:t>
            </a:r>
          </a:p>
        </p:txBody>
      </p:sp>
      <p:sp>
        <p:nvSpPr>
          <p:cNvPr id="12" name="Inhaltsplatzhalter 11"/>
          <p:cNvSpPr>
            <a:spLocks noGrp="1"/>
          </p:cNvSpPr>
          <p:nvPr>
            <p:ph sz="half" idx="2"/>
          </p:nvPr>
        </p:nvSpPr>
        <p:spPr>
          <a:xfrm>
            <a:off x="3363000" y="1828800"/>
            <a:ext cx="5400000" cy="4648200"/>
          </a:xfrm>
        </p:spPr>
        <p:txBody>
          <a:bodyPr/>
          <a:lstStyle/>
          <a:p>
            <a:r>
              <a:rPr lang="de-DE" dirty="0" smtClean="0"/>
              <a:t>Ist </a:t>
            </a:r>
            <a:r>
              <a:rPr lang="de-DE" dirty="0"/>
              <a:t>das zentrale Ziel des Veränderungsprozesses konkret bestimmt?</a:t>
            </a:r>
          </a:p>
          <a:p>
            <a:r>
              <a:rPr lang="de-DE" dirty="0" smtClean="0"/>
              <a:t>Welche </a:t>
            </a:r>
            <a:r>
              <a:rPr lang="de-DE" dirty="0"/>
              <a:t>konkreten Wirkungen sind beabsichtigt, und auf welchem Wege können diese erreicht werden?</a:t>
            </a:r>
          </a:p>
          <a:p>
            <a:r>
              <a:rPr lang="de-DE" dirty="0" smtClean="0"/>
              <a:t>Wie </a:t>
            </a:r>
            <a:r>
              <a:rPr lang="de-DE" dirty="0"/>
              <a:t>können die Maßnahmen und Leistungen auf die Bedürfnisse der Nutznießer abgestimmt werden und die Wirkung erhöhen?</a:t>
            </a:r>
          </a:p>
          <a:p>
            <a:r>
              <a:rPr lang="de-DE" dirty="0" smtClean="0"/>
              <a:t>Sind </a:t>
            </a:r>
            <a:r>
              <a:rPr lang="de-DE" dirty="0"/>
              <a:t>genügend finanzielle und personelle Ressourcen für den Umsetzungsprozess zur Verfügung gestellt?</a:t>
            </a:r>
          </a:p>
          <a:p>
            <a:r>
              <a:rPr lang="de-DE" dirty="0" smtClean="0"/>
              <a:t>Sind </a:t>
            </a:r>
            <a:r>
              <a:rPr lang="de-DE" dirty="0"/>
              <a:t>Zeitpläne und Entscheidungskriterien für die Umsetzung erarbeitet?</a:t>
            </a:r>
          </a:p>
          <a:p>
            <a:r>
              <a:rPr lang="de-DE" dirty="0" smtClean="0"/>
              <a:t>Wie </a:t>
            </a:r>
            <a:r>
              <a:rPr lang="de-DE" dirty="0"/>
              <a:t>wird der Prozess der Neuausrichtung begleitet und gesteuert?</a:t>
            </a:r>
          </a:p>
          <a:p>
            <a:r>
              <a:rPr lang="de-DE" dirty="0" smtClean="0"/>
              <a:t>Verfügen </a:t>
            </a:r>
            <a:r>
              <a:rPr lang="de-DE" dirty="0"/>
              <a:t>die Umsetzungsakteure über genügend Ressourcen? Können auch Schwierigkeiten umgehend beseitigt werden?</a:t>
            </a:r>
          </a:p>
        </p:txBody>
      </p:sp>
      <p:sp>
        <p:nvSpPr>
          <p:cNvPr id="8" name="Datumsplatzhalter 7"/>
          <p:cNvSpPr>
            <a:spLocks noGrp="1"/>
          </p:cNvSpPr>
          <p:nvPr>
            <p:ph type="dt" sz="half" idx="10"/>
          </p:nvPr>
        </p:nvSpPr>
        <p:spPr/>
        <p:txBody>
          <a:bodyPr/>
          <a:lstStyle/>
          <a:p>
            <a:fld id="{907F5F61-6222-4E66-92AC-3B88AC1922B5}"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17</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48"/>
            <a:ext cx="2700000" cy="2082952"/>
          </a:xfrm>
          <a:prstGeom prst="rect">
            <a:avLst/>
          </a:prstGeom>
        </p:spPr>
      </p:pic>
      <p:sp>
        <p:nvSpPr>
          <p:cNvPr id="11" name="Textfeld 10"/>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Kraft zur</a:t>
            </a:r>
            <a:br>
              <a:rPr lang="de-DE" sz="500" b="1" cap="all" dirty="0" smtClean="0">
                <a:solidFill>
                  <a:srgbClr val="808080"/>
                </a:solidFill>
              </a:rPr>
            </a:br>
            <a:r>
              <a:rPr lang="de-DE" sz="500" b="1" cap="all" dirty="0" smtClean="0">
                <a:solidFill>
                  <a:srgbClr val="808080"/>
                </a:solidFill>
              </a:rPr>
              <a:t>Durchsetzung</a:t>
            </a:r>
            <a:endParaRPr lang="de-DE" sz="500" b="1" cap="all" dirty="0">
              <a:solidFill>
                <a:srgbClr val="808080"/>
              </a:solidFill>
            </a:endParaRPr>
          </a:p>
        </p:txBody>
      </p:sp>
      <p:sp>
        <p:nvSpPr>
          <p:cNvPr id="13" name="Textfeld 12"/>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Kommunikation</a:t>
            </a:r>
            <a:endParaRPr lang="de-DE" sz="500" b="1" cap="all" dirty="0">
              <a:solidFill>
                <a:srgbClr val="808080"/>
              </a:solidFill>
            </a:endParaRPr>
          </a:p>
        </p:txBody>
      </p:sp>
      <p:sp>
        <p:nvSpPr>
          <p:cNvPr id="14" name="Textfeld 13"/>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003082"/>
                </a:solidFill>
              </a:rPr>
              <a:t>Kompetenz</a:t>
            </a:r>
            <a:endParaRPr lang="de-DE" sz="500" b="1" cap="all" dirty="0">
              <a:solidFill>
                <a:srgbClr val="003082"/>
              </a:solidFill>
            </a:endParaRPr>
          </a:p>
        </p:txBody>
      </p:sp>
    </p:spTree>
    <p:extLst>
      <p:ext uri="{BB962C8B-B14F-4D97-AF65-F5344CB8AC3E}">
        <p14:creationId xmlns:p14="http://schemas.microsoft.com/office/powerpoint/2010/main" val="1695991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a:solidFill>
                  <a:srgbClr val="BC344F"/>
                </a:solidFill>
              </a:rPr>
              <a:t>Umsetzung:</a:t>
            </a:r>
            <a:r>
              <a:rPr lang="de-DE" dirty="0" smtClean="0">
                <a:solidFill>
                  <a:srgbClr val="90522B"/>
                </a:solidFill>
              </a:rPr>
              <a:t> </a:t>
            </a:r>
            <a:r>
              <a:rPr lang="de-DE" dirty="0" smtClean="0">
                <a:solidFill>
                  <a:srgbClr val="0064A2"/>
                </a:solidFill>
              </a:rPr>
              <a:t>Offenheit herstellen</a:t>
            </a:r>
            <a:endParaRPr lang="de-DE" dirty="0">
              <a:solidFill>
                <a:srgbClr val="0064A2"/>
              </a:solidFill>
            </a:endParaRPr>
          </a:p>
        </p:txBody>
      </p:sp>
      <p:sp>
        <p:nvSpPr>
          <p:cNvPr id="18" name="Inhaltsplatzhalter 17"/>
          <p:cNvSpPr>
            <a:spLocks noGrp="1"/>
          </p:cNvSpPr>
          <p:nvPr>
            <p:ph sz="half" idx="1"/>
          </p:nvPr>
        </p:nvSpPr>
        <p:spPr>
          <a:xfrm>
            <a:off x="381000" y="1828800"/>
            <a:ext cx="2700000" cy="2520000"/>
          </a:xfrm>
        </p:spPr>
        <p:txBody>
          <a:bodyPr/>
          <a:lstStyle/>
          <a:p>
            <a:r>
              <a:rPr lang="de-DE" dirty="0" smtClean="0"/>
              <a:t>Kommunikation </a:t>
            </a:r>
            <a:r>
              <a:rPr lang="de-DE" dirty="0"/>
              <a:t>zwischen allen Beteiligten und Betroffenen gewährleisten</a:t>
            </a:r>
          </a:p>
          <a:p>
            <a:r>
              <a:rPr lang="de-DE" dirty="0" smtClean="0"/>
              <a:t>Tragfähigkeit </a:t>
            </a:r>
            <a:r>
              <a:rPr lang="de-DE" dirty="0"/>
              <a:t>der Reform verdeutlichen</a:t>
            </a:r>
          </a:p>
          <a:p>
            <a:r>
              <a:rPr lang="de-DE" dirty="0" smtClean="0"/>
              <a:t>Transparente </a:t>
            </a:r>
            <a:r>
              <a:rPr lang="de-DE" dirty="0"/>
              <a:t>Abläufe herstellen</a:t>
            </a:r>
          </a:p>
        </p:txBody>
      </p:sp>
      <p:sp>
        <p:nvSpPr>
          <p:cNvPr id="12" name="Inhaltsplatzhalter 11"/>
          <p:cNvSpPr>
            <a:spLocks noGrp="1"/>
          </p:cNvSpPr>
          <p:nvPr>
            <p:ph sz="half" idx="2"/>
          </p:nvPr>
        </p:nvSpPr>
        <p:spPr>
          <a:xfrm>
            <a:off x="3363000" y="1828800"/>
            <a:ext cx="5400000" cy="4648200"/>
          </a:xfrm>
        </p:spPr>
        <p:txBody>
          <a:bodyPr/>
          <a:lstStyle/>
          <a:p>
            <a:r>
              <a:rPr lang="de-DE" dirty="0" smtClean="0"/>
              <a:t>Wie </a:t>
            </a:r>
            <a:r>
              <a:rPr lang="de-DE" dirty="0"/>
              <a:t>fit sind diejenigen, die den Veränderungsprozess umsetzen, fachlich und kommunikativ?</a:t>
            </a:r>
          </a:p>
          <a:p>
            <a:r>
              <a:rPr lang="de-DE" dirty="0" smtClean="0"/>
              <a:t>Wird </a:t>
            </a:r>
            <a:r>
              <a:rPr lang="de-DE" dirty="0"/>
              <a:t>in einfacher und verständlicher Sprache frühzeitig mit den Beteiligten und Betroffenen kommuniziert?</a:t>
            </a:r>
          </a:p>
          <a:p>
            <a:r>
              <a:rPr lang="de-DE" dirty="0" smtClean="0"/>
              <a:t>Werden </a:t>
            </a:r>
            <a:r>
              <a:rPr lang="de-DE" dirty="0"/>
              <a:t>Probleme bei der Umsetzung, Anregungen und Kritik mit den für die Umsetzung Verantwortlichen offen diskutiert?</a:t>
            </a:r>
          </a:p>
          <a:p>
            <a:r>
              <a:rPr lang="de-DE" dirty="0" smtClean="0"/>
              <a:t>Werden </a:t>
            </a:r>
            <a:r>
              <a:rPr lang="de-DE" dirty="0"/>
              <a:t>offensiv Verbesserungsvorschläge erhoben und frühzeitig umgesetzt?</a:t>
            </a:r>
          </a:p>
          <a:p>
            <a:r>
              <a:rPr lang="de-DE" dirty="0" smtClean="0"/>
              <a:t>Werden </a:t>
            </a:r>
            <a:r>
              <a:rPr lang="de-DE" dirty="0"/>
              <a:t>Veränderungen und Erfolge in der (Fach-) Öffentlichkeit kommuniziert?</a:t>
            </a:r>
          </a:p>
        </p:txBody>
      </p:sp>
      <p:sp>
        <p:nvSpPr>
          <p:cNvPr id="8" name="Datumsplatzhalter 7"/>
          <p:cNvSpPr>
            <a:spLocks noGrp="1"/>
          </p:cNvSpPr>
          <p:nvPr>
            <p:ph type="dt" sz="half" idx="10"/>
          </p:nvPr>
        </p:nvSpPr>
        <p:spPr/>
        <p:txBody>
          <a:bodyPr/>
          <a:lstStyle/>
          <a:p>
            <a:fld id="{2310A738-1500-4BF6-AFB8-211B7591A5CD}"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18</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48"/>
            <a:ext cx="2700000" cy="2082952"/>
          </a:xfrm>
          <a:prstGeom prst="rect">
            <a:avLst/>
          </a:prstGeom>
        </p:spPr>
      </p:pic>
      <p:sp>
        <p:nvSpPr>
          <p:cNvPr id="11" name="Textfeld 10"/>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Kraft zur</a:t>
            </a:r>
            <a:br>
              <a:rPr lang="de-DE" sz="500" b="1" cap="all" dirty="0" smtClean="0">
                <a:solidFill>
                  <a:srgbClr val="808080"/>
                </a:solidFill>
              </a:rPr>
            </a:br>
            <a:r>
              <a:rPr lang="de-DE" sz="500" b="1" cap="all" dirty="0" smtClean="0">
                <a:solidFill>
                  <a:srgbClr val="808080"/>
                </a:solidFill>
              </a:rPr>
              <a:t>Durchsetzung</a:t>
            </a:r>
            <a:endParaRPr lang="de-DE" sz="500" b="1" cap="all" dirty="0">
              <a:solidFill>
                <a:srgbClr val="808080"/>
              </a:solidFill>
            </a:endParaRPr>
          </a:p>
        </p:txBody>
      </p:sp>
      <p:sp>
        <p:nvSpPr>
          <p:cNvPr id="13" name="Textfeld 12"/>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0064A2"/>
                </a:solidFill>
              </a:rPr>
              <a:t>Kommunikation</a:t>
            </a:r>
            <a:endParaRPr lang="de-DE" sz="500" b="1" cap="all" dirty="0">
              <a:solidFill>
                <a:srgbClr val="0064A2"/>
              </a:solidFill>
            </a:endParaRPr>
          </a:p>
        </p:txBody>
      </p:sp>
      <p:sp>
        <p:nvSpPr>
          <p:cNvPr id="14" name="Textfeld 13"/>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Kompetenz</a:t>
            </a:r>
            <a:endParaRPr lang="de-DE" sz="500" b="1" cap="all" dirty="0">
              <a:solidFill>
                <a:srgbClr val="808080"/>
              </a:solidFill>
            </a:endParaRPr>
          </a:p>
        </p:txBody>
      </p:sp>
    </p:spTree>
    <p:extLst>
      <p:ext uri="{BB962C8B-B14F-4D97-AF65-F5344CB8AC3E}">
        <p14:creationId xmlns:p14="http://schemas.microsoft.com/office/powerpoint/2010/main" val="1252497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a:solidFill>
                  <a:srgbClr val="BC344F"/>
                </a:solidFill>
              </a:rPr>
              <a:t>Umsetzung:</a:t>
            </a:r>
            <a:r>
              <a:rPr lang="de-DE" dirty="0" smtClean="0">
                <a:solidFill>
                  <a:srgbClr val="90522B"/>
                </a:solidFill>
              </a:rPr>
              <a:t> </a:t>
            </a:r>
            <a:r>
              <a:rPr lang="de-DE" dirty="0" smtClean="0">
                <a:solidFill>
                  <a:srgbClr val="5F99C8"/>
                </a:solidFill>
              </a:rPr>
              <a:t>Unterstützer aktivieren</a:t>
            </a:r>
            <a:endParaRPr lang="de-DE" dirty="0">
              <a:solidFill>
                <a:srgbClr val="5F99C8"/>
              </a:solidFill>
            </a:endParaRPr>
          </a:p>
        </p:txBody>
      </p:sp>
      <p:sp>
        <p:nvSpPr>
          <p:cNvPr id="18" name="Inhaltsplatzhalter 17"/>
          <p:cNvSpPr>
            <a:spLocks noGrp="1"/>
          </p:cNvSpPr>
          <p:nvPr>
            <p:ph sz="half" idx="1"/>
          </p:nvPr>
        </p:nvSpPr>
        <p:spPr>
          <a:xfrm>
            <a:off x="381000" y="1828800"/>
            <a:ext cx="2700000" cy="2520000"/>
          </a:xfrm>
        </p:spPr>
        <p:txBody>
          <a:bodyPr/>
          <a:lstStyle/>
          <a:p>
            <a:r>
              <a:rPr lang="de-DE" dirty="0" smtClean="0"/>
              <a:t>Umgang </a:t>
            </a:r>
            <a:r>
              <a:rPr lang="de-DE" dirty="0"/>
              <a:t>mit relevanten Akteuren klären</a:t>
            </a:r>
          </a:p>
          <a:p>
            <a:r>
              <a:rPr lang="de-DE" dirty="0" smtClean="0"/>
              <a:t>Umsetzungsakteure </a:t>
            </a:r>
            <a:r>
              <a:rPr lang="de-DE" dirty="0"/>
              <a:t>einbinden</a:t>
            </a:r>
          </a:p>
          <a:p>
            <a:r>
              <a:rPr lang="de-DE" dirty="0" smtClean="0"/>
              <a:t>Klare Verantwortlichkeiten </a:t>
            </a:r>
            <a:r>
              <a:rPr lang="de-DE" dirty="0"/>
              <a:t>schaffen</a:t>
            </a:r>
          </a:p>
        </p:txBody>
      </p:sp>
      <p:sp>
        <p:nvSpPr>
          <p:cNvPr id="12" name="Inhaltsplatzhalter 11"/>
          <p:cNvSpPr>
            <a:spLocks noGrp="1"/>
          </p:cNvSpPr>
          <p:nvPr>
            <p:ph sz="half" idx="2"/>
          </p:nvPr>
        </p:nvSpPr>
        <p:spPr>
          <a:xfrm>
            <a:off x="3363000" y="1828800"/>
            <a:ext cx="5400000" cy="4648200"/>
          </a:xfrm>
        </p:spPr>
        <p:txBody>
          <a:bodyPr/>
          <a:lstStyle/>
          <a:p>
            <a:r>
              <a:rPr lang="de-DE" dirty="0" smtClean="0"/>
              <a:t>Findet </a:t>
            </a:r>
            <a:r>
              <a:rPr lang="de-DE" dirty="0"/>
              <a:t>ein regelmäßiger Informations- und Erfahrungsaustausch mit relevanten Akteuren statt?</a:t>
            </a:r>
          </a:p>
          <a:p>
            <a:r>
              <a:rPr lang="de-DE" dirty="0" smtClean="0"/>
              <a:t>Werden </a:t>
            </a:r>
            <a:r>
              <a:rPr lang="de-DE" dirty="0"/>
              <a:t>Wissen und Bedürfnisse der relevanten Akteure (intern und extern) berücksichtigt?</a:t>
            </a:r>
          </a:p>
          <a:p>
            <a:r>
              <a:rPr lang="de-DE" dirty="0" smtClean="0"/>
              <a:t>Sind </a:t>
            </a:r>
            <a:r>
              <a:rPr lang="de-DE" dirty="0"/>
              <a:t>alle relevanten Entscheidungsträger der eigenen Organisation in den Prozess der Neuausrichtung eingebunden?</a:t>
            </a:r>
          </a:p>
          <a:p>
            <a:r>
              <a:rPr lang="de-DE" dirty="0" smtClean="0"/>
              <a:t>Sind </a:t>
            </a:r>
            <a:r>
              <a:rPr lang="de-DE" dirty="0"/>
              <a:t>Unterstützer bzw. Partner von außen gewonnen?</a:t>
            </a:r>
          </a:p>
          <a:p>
            <a:r>
              <a:rPr lang="de-DE" dirty="0" smtClean="0"/>
              <a:t>Sind </a:t>
            </a:r>
            <a:r>
              <a:rPr lang="de-DE" dirty="0"/>
              <a:t>Verantwortliche benannt, Umsetzungsakteure eingebunden und Zuständigkeiten klar geregelt?</a:t>
            </a:r>
          </a:p>
          <a:p>
            <a:r>
              <a:rPr lang="de-DE" dirty="0" smtClean="0"/>
              <a:t>Sind </a:t>
            </a:r>
            <a:r>
              <a:rPr lang="de-DE" dirty="0"/>
              <a:t>Termine, Budgets und Inhalte verbindlich festgelegt?</a:t>
            </a:r>
          </a:p>
        </p:txBody>
      </p:sp>
      <p:sp>
        <p:nvSpPr>
          <p:cNvPr id="8" name="Datumsplatzhalter 7"/>
          <p:cNvSpPr>
            <a:spLocks noGrp="1"/>
          </p:cNvSpPr>
          <p:nvPr>
            <p:ph type="dt" sz="half" idx="10"/>
          </p:nvPr>
        </p:nvSpPr>
        <p:spPr/>
        <p:txBody>
          <a:bodyPr/>
          <a:lstStyle/>
          <a:p>
            <a:fld id="{17349D61-9FDF-4829-A464-03FEB10E052D}"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19</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50"/>
            <a:ext cx="2700000" cy="2082950"/>
          </a:xfrm>
          <a:prstGeom prst="rect">
            <a:avLst/>
          </a:prstGeom>
        </p:spPr>
      </p:pic>
      <p:sp>
        <p:nvSpPr>
          <p:cNvPr id="11" name="Textfeld 10"/>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5F99C8"/>
                </a:solidFill>
              </a:rPr>
              <a:t>Kraft zur</a:t>
            </a:r>
            <a:br>
              <a:rPr lang="de-DE" sz="500" b="1" cap="all" dirty="0" smtClean="0">
                <a:solidFill>
                  <a:srgbClr val="5F99C8"/>
                </a:solidFill>
              </a:rPr>
            </a:br>
            <a:r>
              <a:rPr lang="de-DE" sz="500" b="1" cap="all" dirty="0" smtClean="0">
                <a:solidFill>
                  <a:srgbClr val="5F99C8"/>
                </a:solidFill>
              </a:rPr>
              <a:t>Durchsetzung</a:t>
            </a:r>
            <a:endParaRPr lang="de-DE" sz="500" b="1" cap="all" dirty="0">
              <a:solidFill>
                <a:srgbClr val="5F99C8"/>
              </a:solidFill>
            </a:endParaRPr>
          </a:p>
        </p:txBody>
      </p:sp>
      <p:sp>
        <p:nvSpPr>
          <p:cNvPr id="13" name="Textfeld 12"/>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Kommunikation</a:t>
            </a:r>
            <a:endParaRPr lang="de-DE" sz="500" b="1" cap="all" dirty="0">
              <a:solidFill>
                <a:srgbClr val="808080"/>
              </a:solidFill>
            </a:endParaRPr>
          </a:p>
        </p:txBody>
      </p:sp>
      <p:sp>
        <p:nvSpPr>
          <p:cNvPr id="14" name="Textfeld 13"/>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Kompetenz</a:t>
            </a:r>
            <a:endParaRPr lang="de-DE" sz="500" b="1" cap="all" dirty="0">
              <a:solidFill>
                <a:srgbClr val="808080"/>
              </a:solidFill>
            </a:endParaRPr>
          </a:p>
        </p:txBody>
      </p:sp>
    </p:spTree>
    <p:extLst>
      <p:ext uri="{BB962C8B-B14F-4D97-AF65-F5344CB8AC3E}">
        <p14:creationId xmlns:p14="http://schemas.microsoft.com/office/powerpoint/2010/main" val="346074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Eckpunkte</a:t>
            </a:r>
            <a:endParaRPr lang="de-DE" dirty="0"/>
          </a:p>
        </p:txBody>
      </p:sp>
      <p:sp>
        <p:nvSpPr>
          <p:cNvPr id="3" name="Inhaltsplatzhalter 2"/>
          <p:cNvSpPr>
            <a:spLocks noGrp="1"/>
          </p:cNvSpPr>
          <p:nvPr>
            <p:ph idx="1"/>
          </p:nvPr>
        </p:nvSpPr>
        <p:spPr/>
        <p:txBody>
          <a:bodyPr/>
          <a:lstStyle/>
          <a:p>
            <a:r>
              <a:rPr lang="de-DE" b="1" dirty="0" smtClean="0"/>
              <a:t>Der Reformkompass</a:t>
            </a:r>
            <a:br>
              <a:rPr lang="de-DE" b="1" dirty="0" smtClean="0"/>
            </a:br>
            <a:r>
              <a:rPr lang="de-DE" dirty="0" smtClean="0"/>
              <a:t>Der Reformkompass nimmt Strukturen und Prozesse in den Blick, systematisiert zentrale Aufgaben und Fragen und liefert so einen Orientierungsrahmen für strategisches Handeln.</a:t>
            </a:r>
          </a:p>
          <a:p>
            <a:r>
              <a:rPr lang="de-DE" b="1" dirty="0" smtClean="0"/>
              <a:t>Die Kriterien</a:t>
            </a:r>
            <a:br>
              <a:rPr lang="de-DE" b="1" dirty="0" smtClean="0"/>
            </a:br>
            <a:r>
              <a:rPr lang="de-DE" dirty="0" smtClean="0"/>
              <a:t>Drei strategische Kriterien sind es dabei vor allem, die über Erfolg oder Scheitern einer Reform entscheiden: Kompetenz für sachgerechte Lösungen, glaubhafte Kommunikation nach innen und außen sowie Kraft zur Durchsetzung.</a:t>
            </a:r>
          </a:p>
          <a:p>
            <a:r>
              <a:rPr lang="de-DE" b="1" dirty="0" smtClean="0"/>
              <a:t>Die Phasen</a:t>
            </a:r>
            <a:br>
              <a:rPr lang="de-DE" b="1" dirty="0" smtClean="0"/>
            </a:br>
            <a:r>
              <a:rPr lang="de-DE" dirty="0" smtClean="0"/>
              <a:t>Die Herausforderung liegt darin, diese drei „K“ über den gesamten Prozess hinweg, d. h. von der Problemdefinition und Analyse, über die Formulierung und Entscheidung und die Umsetzung bis hin zur (fortlaufenden) Erfolgskontrolle, zu bearbeiten. </a:t>
            </a:r>
            <a:endParaRPr lang="de-DE" dirty="0"/>
          </a:p>
        </p:txBody>
      </p:sp>
      <p:sp>
        <p:nvSpPr>
          <p:cNvPr id="5" name="Datumsplatzhalter 4"/>
          <p:cNvSpPr>
            <a:spLocks noGrp="1"/>
          </p:cNvSpPr>
          <p:nvPr>
            <p:ph type="dt" sz="half" idx="2"/>
          </p:nvPr>
        </p:nvSpPr>
        <p:spPr/>
        <p:txBody>
          <a:bodyPr/>
          <a:lstStyle/>
          <a:p>
            <a:fld id="{BD31BBF9-5C3B-4715-907D-8164A2CFFC80}" type="datetime1">
              <a:rPr lang="de-DE" smtClean="0"/>
              <a:pPr/>
              <a:t>16.09.2014</a:t>
            </a:fld>
            <a:endParaRPr lang="de-DE"/>
          </a:p>
        </p:txBody>
      </p:sp>
      <p:sp>
        <p:nvSpPr>
          <p:cNvPr id="6" name="Foliennummernplatzhalter 5"/>
          <p:cNvSpPr>
            <a:spLocks noGrp="1"/>
          </p:cNvSpPr>
          <p:nvPr>
            <p:ph type="sldNum" sz="quarter" idx="4"/>
          </p:nvPr>
        </p:nvSpPr>
        <p:spPr/>
        <p:txBody>
          <a:bodyPr/>
          <a:lstStyle/>
          <a:p>
            <a:r>
              <a:rPr lang="de-DE" smtClean="0"/>
              <a:t> Seite </a:t>
            </a:r>
            <a:fld id="{37730162-4724-4DEA-9962-8E614E7E358F}" type="slidenum">
              <a:rPr lang="de-DE" smtClean="0"/>
              <a:pPr/>
              <a:t>2</a:t>
            </a:fld>
            <a:endParaRPr lang="de-DE" dirty="0"/>
          </a:p>
        </p:txBody>
      </p:sp>
    </p:spTree>
    <p:extLst>
      <p:ext uri="{BB962C8B-B14F-4D97-AF65-F5344CB8AC3E}">
        <p14:creationId xmlns:p14="http://schemas.microsoft.com/office/powerpoint/2010/main" val="4219974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 y="838800"/>
            <a:ext cx="7345680" cy="5535168"/>
          </a:xfrm>
          <a:prstGeom prst="rect">
            <a:avLst/>
          </a:prstGeom>
        </p:spPr>
      </p:pic>
      <p:sp>
        <p:nvSpPr>
          <p:cNvPr id="3" name="Datumsplatzhalter 2"/>
          <p:cNvSpPr>
            <a:spLocks noGrp="1"/>
          </p:cNvSpPr>
          <p:nvPr>
            <p:ph type="dt" sz="half" idx="2"/>
          </p:nvPr>
        </p:nvSpPr>
        <p:spPr/>
        <p:txBody>
          <a:bodyPr/>
          <a:lstStyle/>
          <a:p>
            <a:fld id="{548567B4-4EEB-482F-A082-AB4669C5C777}" type="datetime1">
              <a:rPr lang="de-DE" smtClean="0"/>
              <a:t>16.09.2014</a:t>
            </a:fld>
            <a:endParaRPr lang="de-DE"/>
          </a:p>
        </p:txBody>
      </p:sp>
      <p:sp>
        <p:nvSpPr>
          <p:cNvPr id="7" name="Foliennummernplatzhalter 6"/>
          <p:cNvSpPr>
            <a:spLocks noGrp="1"/>
          </p:cNvSpPr>
          <p:nvPr>
            <p:ph type="sldNum" sz="quarter" idx="4"/>
          </p:nvPr>
        </p:nvSpPr>
        <p:spPr/>
        <p:txBody>
          <a:bodyPr/>
          <a:lstStyle/>
          <a:p>
            <a:r>
              <a:rPr lang="de-DE" smtClean="0"/>
              <a:t> Seite </a:t>
            </a:r>
            <a:fld id="{37730162-4724-4DEA-9962-8E614E7E358F}" type="slidenum">
              <a:rPr lang="de-DE" smtClean="0"/>
              <a:pPr/>
              <a:t>20</a:t>
            </a:fld>
            <a:endParaRPr lang="de-DE" dirty="0"/>
          </a:p>
        </p:txBody>
      </p:sp>
      <p:sp>
        <p:nvSpPr>
          <p:cNvPr id="8" name="Textfeld 7"/>
          <p:cNvSpPr txBox="1"/>
          <p:nvPr/>
        </p:nvSpPr>
        <p:spPr>
          <a:xfrm>
            <a:off x="1637400" y="4359876"/>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Kontrollmechanismen</a:t>
            </a:r>
            <a:br>
              <a:rPr lang="de-DE" sz="1200" dirty="0" smtClean="0">
                <a:solidFill>
                  <a:schemeClr val="bg1"/>
                </a:solidFill>
              </a:rPr>
            </a:br>
            <a:r>
              <a:rPr lang="de-DE" sz="1200" dirty="0" err="1" smtClean="0">
                <a:solidFill>
                  <a:schemeClr val="bg1"/>
                </a:solidFill>
              </a:rPr>
              <a:t>effektivieren</a:t>
            </a:r>
            <a:endParaRPr lang="de-DE" sz="1200" dirty="0">
              <a:solidFill>
                <a:schemeClr val="bg1"/>
              </a:solidFill>
            </a:endParaRPr>
          </a:p>
        </p:txBody>
      </p:sp>
      <p:sp>
        <p:nvSpPr>
          <p:cNvPr id="9" name="Textfeld 8"/>
          <p:cNvSpPr txBox="1"/>
          <p:nvPr/>
        </p:nvSpPr>
        <p:spPr>
          <a:xfrm>
            <a:off x="3610362" y="4359876"/>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Feedback</a:t>
            </a:r>
            <a:br>
              <a:rPr lang="de-DE" sz="1200" dirty="0" smtClean="0">
                <a:solidFill>
                  <a:schemeClr val="bg1"/>
                </a:solidFill>
              </a:rPr>
            </a:br>
            <a:r>
              <a:rPr lang="de-DE" sz="1200" dirty="0">
                <a:solidFill>
                  <a:schemeClr val="bg1"/>
                </a:solidFill>
              </a:rPr>
              <a:t>gewährleisten</a:t>
            </a:r>
          </a:p>
        </p:txBody>
      </p:sp>
      <p:sp>
        <p:nvSpPr>
          <p:cNvPr id="10" name="Textfeld 9"/>
          <p:cNvSpPr txBox="1"/>
          <p:nvPr/>
        </p:nvSpPr>
        <p:spPr>
          <a:xfrm>
            <a:off x="5542134" y="4359876"/>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Handlungs-</a:t>
            </a:r>
            <a:br>
              <a:rPr lang="de-DE" sz="1200" dirty="0" smtClean="0">
                <a:solidFill>
                  <a:schemeClr val="bg1"/>
                </a:solidFill>
              </a:rPr>
            </a:br>
            <a:r>
              <a:rPr lang="de-DE" sz="1200" dirty="0" err="1" smtClean="0">
                <a:solidFill>
                  <a:schemeClr val="bg1"/>
                </a:solidFill>
              </a:rPr>
              <a:t>spielräume</a:t>
            </a:r>
            <a:r>
              <a:rPr lang="de-DE" sz="1200" dirty="0" smtClean="0">
                <a:solidFill>
                  <a:schemeClr val="bg1"/>
                </a:solidFill>
              </a:rPr>
              <a:t/>
            </a:r>
            <a:br>
              <a:rPr lang="de-DE" sz="1200" dirty="0" smtClean="0">
                <a:solidFill>
                  <a:schemeClr val="bg1"/>
                </a:solidFill>
              </a:rPr>
            </a:br>
            <a:r>
              <a:rPr lang="de-DE" sz="1200" dirty="0" smtClean="0">
                <a:solidFill>
                  <a:schemeClr val="bg1"/>
                </a:solidFill>
              </a:rPr>
              <a:t>bewahren</a:t>
            </a:r>
            <a:endParaRPr lang="de-DE" sz="1200" dirty="0">
              <a:solidFill>
                <a:schemeClr val="bg1"/>
              </a:solidFill>
            </a:endParaRPr>
          </a:p>
        </p:txBody>
      </p:sp>
      <p:sp>
        <p:nvSpPr>
          <p:cNvPr id="14" name="Textfeld 13"/>
          <p:cNvSpPr txBox="1"/>
          <p:nvPr/>
        </p:nvSpPr>
        <p:spPr>
          <a:xfrm>
            <a:off x="3594600" y="4096266"/>
            <a:ext cx="1944000" cy="216000"/>
          </a:xfrm>
          <a:prstGeom prst="rect">
            <a:avLst/>
          </a:prstGeom>
          <a:noFill/>
        </p:spPr>
        <p:txBody>
          <a:bodyPr wrap="none" lIns="0" tIns="0" rIns="0" bIns="0" rtlCol="0" anchor="ctr" anchorCtr="0">
            <a:noAutofit/>
          </a:bodyPr>
          <a:lstStyle/>
          <a:p>
            <a:pPr algn="ctr"/>
            <a:r>
              <a:rPr lang="de-DE" sz="1000" cap="all" dirty="0" smtClean="0">
                <a:solidFill>
                  <a:schemeClr val="bg1"/>
                </a:solidFill>
              </a:rPr>
              <a:t>Fortlaufende Erfolgskontrolle</a:t>
            </a:r>
            <a:endParaRPr lang="de-DE" sz="1000" cap="all" dirty="0">
              <a:solidFill>
                <a:schemeClr val="bg1"/>
              </a:solidFill>
            </a:endParaRPr>
          </a:p>
        </p:txBody>
      </p:sp>
      <p:sp>
        <p:nvSpPr>
          <p:cNvPr id="15" name="Textfeld 14"/>
          <p:cNvSpPr txBox="1"/>
          <p:nvPr/>
        </p:nvSpPr>
        <p:spPr>
          <a:xfrm>
            <a:off x="1673400"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003082"/>
                </a:solidFill>
              </a:rPr>
              <a:t>Kompetenz</a:t>
            </a:r>
            <a:endParaRPr lang="de-DE" sz="1000" b="1" cap="all" dirty="0">
              <a:solidFill>
                <a:srgbClr val="003082"/>
              </a:solidFill>
            </a:endParaRPr>
          </a:p>
        </p:txBody>
      </p:sp>
      <p:sp>
        <p:nvSpPr>
          <p:cNvPr id="16" name="Textfeld 15"/>
          <p:cNvSpPr txBox="1"/>
          <p:nvPr/>
        </p:nvSpPr>
        <p:spPr>
          <a:xfrm>
            <a:off x="5559600"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5F99C8"/>
                </a:solidFill>
              </a:rPr>
              <a:t>Kraft zur Durchsetzung</a:t>
            </a:r>
            <a:endParaRPr lang="de-DE" sz="1000" b="1" cap="all" dirty="0">
              <a:solidFill>
                <a:srgbClr val="5F99C8"/>
              </a:solidFill>
            </a:endParaRPr>
          </a:p>
        </p:txBody>
      </p:sp>
      <p:sp>
        <p:nvSpPr>
          <p:cNvPr id="17" name="Textfeld 16"/>
          <p:cNvSpPr txBox="1"/>
          <p:nvPr/>
        </p:nvSpPr>
        <p:spPr>
          <a:xfrm>
            <a:off x="3605172"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0064A2"/>
                </a:solidFill>
              </a:rPr>
              <a:t>Kommunikation</a:t>
            </a:r>
            <a:endParaRPr lang="de-DE" sz="1000" b="1" cap="all" dirty="0">
              <a:solidFill>
                <a:srgbClr val="0064A2"/>
              </a:solidFill>
            </a:endParaRPr>
          </a:p>
        </p:txBody>
      </p:sp>
    </p:spTree>
    <p:extLst>
      <p:ext uri="{BB962C8B-B14F-4D97-AF65-F5344CB8AC3E}">
        <p14:creationId xmlns:p14="http://schemas.microsoft.com/office/powerpoint/2010/main" val="3382510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smtClean="0">
                <a:solidFill>
                  <a:srgbClr val="108D81"/>
                </a:solidFill>
              </a:rPr>
              <a:t>Fortlaufende Erfolgskontrolle:</a:t>
            </a:r>
            <a:r>
              <a:rPr lang="de-DE" dirty="0" smtClean="0">
                <a:solidFill>
                  <a:srgbClr val="90522B"/>
                </a:solidFill>
              </a:rPr>
              <a:t> </a:t>
            </a:r>
            <a:r>
              <a:rPr lang="de-DE" dirty="0">
                <a:solidFill>
                  <a:srgbClr val="003082"/>
                </a:solidFill>
              </a:rPr>
              <a:t>Kontrollmechanismen </a:t>
            </a:r>
            <a:r>
              <a:rPr lang="de-DE" dirty="0" err="1" smtClean="0">
                <a:solidFill>
                  <a:srgbClr val="003082"/>
                </a:solidFill>
              </a:rPr>
              <a:t>effektivieren</a:t>
            </a:r>
            <a:endParaRPr lang="de-DE" dirty="0">
              <a:solidFill>
                <a:srgbClr val="003082"/>
              </a:solidFill>
            </a:endParaRPr>
          </a:p>
        </p:txBody>
      </p:sp>
      <p:sp>
        <p:nvSpPr>
          <p:cNvPr id="18" name="Inhaltsplatzhalter 17"/>
          <p:cNvSpPr>
            <a:spLocks noGrp="1"/>
          </p:cNvSpPr>
          <p:nvPr>
            <p:ph sz="half" idx="1"/>
          </p:nvPr>
        </p:nvSpPr>
        <p:spPr>
          <a:xfrm>
            <a:off x="381000" y="1828800"/>
            <a:ext cx="2700000" cy="2520000"/>
          </a:xfrm>
        </p:spPr>
        <p:txBody>
          <a:bodyPr/>
          <a:lstStyle/>
          <a:p>
            <a:r>
              <a:rPr lang="de-DE" dirty="0" smtClean="0"/>
              <a:t>Geeignete </a:t>
            </a:r>
            <a:r>
              <a:rPr lang="de-DE" dirty="0"/>
              <a:t>Evaluationsverfahren auswählen</a:t>
            </a:r>
          </a:p>
          <a:p>
            <a:r>
              <a:rPr lang="de-DE" dirty="0" smtClean="0"/>
              <a:t>Prozessbegleitend </a:t>
            </a:r>
            <a:r>
              <a:rPr lang="de-DE" dirty="0"/>
              <a:t>evaluieren</a:t>
            </a:r>
          </a:p>
          <a:p>
            <a:r>
              <a:rPr lang="de-DE" dirty="0" smtClean="0"/>
              <a:t>Kosten </a:t>
            </a:r>
            <a:r>
              <a:rPr lang="de-DE" dirty="0"/>
              <a:t>und Nutzen bewerten</a:t>
            </a:r>
          </a:p>
        </p:txBody>
      </p:sp>
      <p:sp>
        <p:nvSpPr>
          <p:cNvPr id="12" name="Inhaltsplatzhalter 11"/>
          <p:cNvSpPr>
            <a:spLocks noGrp="1"/>
          </p:cNvSpPr>
          <p:nvPr>
            <p:ph sz="half" idx="2"/>
          </p:nvPr>
        </p:nvSpPr>
        <p:spPr>
          <a:xfrm>
            <a:off x="3363000" y="1828800"/>
            <a:ext cx="5400000" cy="4648200"/>
          </a:xfrm>
        </p:spPr>
        <p:txBody>
          <a:bodyPr/>
          <a:lstStyle/>
          <a:p>
            <a:r>
              <a:rPr lang="de-DE" dirty="0" smtClean="0"/>
              <a:t>Sind </a:t>
            </a:r>
            <a:r>
              <a:rPr lang="de-DE" dirty="0"/>
              <a:t>die Ziele so klar formuliert, dass sie überprüfbar sind und Ergebnisse bzw. Wirkungen gemessen werden können?</a:t>
            </a:r>
          </a:p>
          <a:p>
            <a:r>
              <a:rPr lang="de-DE" dirty="0" smtClean="0"/>
              <a:t>Wie </a:t>
            </a:r>
            <a:r>
              <a:rPr lang="de-DE" dirty="0"/>
              <a:t>wird der Veränderungsprozess evaluiert? Liegen bereits gute Instrumente vor oder müssen neue entwickelt werden?</a:t>
            </a:r>
          </a:p>
          <a:p>
            <a:r>
              <a:rPr lang="de-DE" dirty="0" smtClean="0"/>
              <a:t>Ist </a:t>
            </a:r>
            <a:r>
              <a:rPr lang="de-DE" dirty="0"/>
              <a:t>ein systematischer Austausch zwischen den Umsetzungsakteuren etabliert?</a:t>
            </a:r>
          </a:p>
          <a:p>
            <a:r>
              <a:rPr lang="de-DE" dirty="0" smtClean="0"/>
              <a:t>Gibt </a:t>
            </a:r>
            <a:r>
              <a:rPr lang="de-DE" dirty="0"/>
              <a:t>es einen systematischen Austausch zwischen den Umsetzungsakteuren, so dass übergreifender Handlungsbedarf erkannt wird?</a:t>
            </a:r>
          </a:p>
          <a:p>
            <a:r>
              <a:rPr lang="de-DE" dirty="0" smtClean="0"/>
              <a:t>Werden </a:t>
            </a:r>
            <a:r>
              <a:rPr lang="de-DE" dirty="0"/>
              <a:t>mit einfachen Verfahren Zielerreichungsgrad, Ergebnisse, Aufwand und Effizienz evaluiert?</a:t>
            </a:r>
          </a:p>
          <a:p>
            <a:r>
              <a:rPr lang="de-DE" dirty="0" smtClean="0"/>
              <a:t>Werden </a:t>
            </a:r>
            <a:r>
              <a:rPr lang="de-DE" dirty="0"/>
              <a:t>die Wirkungen kontinuierlich geprüft und ggf. Anpassungen vorgenommen?</a:t>
            </a:r>
          </a:p>
          <a:p>
            <a:r>
              <a:rPr lang="de-DE" dirty="0" smtClean="0"/>
              <a:t>Erfüllen </a:t>
            </a:r>
            <a:r>
              <a:rPr lang="de-DE" dirty="0"/>
              <a:t>die Evaluationsverfahren ihren Zweck, und werden sie akzeptiert?</a:t>
            </a:r>
          </a:p>
        </p:txBody>
      </p:sp>
      <p:sp>
        <p:nvSpPr>
          <p:cNvPr id="8" name="Datumsplatzhalter 7"/>
          <p:cNvSpPr>
            <a:spLocks noGrp="1"/>
          </p:cNvSpPr>
          <p:nvPr>
            <p:ph type="dt" sz="half" idx="10"/>
          </p:nvPr>
        </p:nvSpPr>
        <p:spPr/>
        <p:txBody>
          <a:bodyPr/>
          <a:lstStyle/>
          <a:p>
            <a:fld id="{33B4E8FB-ECE3-42C2-9E07-12E2C056CE1C}"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21</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50"/>
            <a:ext cx="2700000" cy="2082950"/>
          </a:xfrm>
          <a:prstGeom prst="rect">
            <a:avLst/>
          </a:prstGeom>
        </p:spPr>
      </p:pic>
      <p:sp>
        <p:nvSpPr>
          <p:cNvPr id="11" name="Textfeld 10"/>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Kraft zur</a:t>
            </a:r>
            <a:br>
              <a:rPr lang="de-DE" sz="500" b="1" cap="all" dirty="0" smtClean="0">
                <a:solidFill>
                  <a:srgbClr val="808080"/>
                </a:solidFill>
              </a:rPr>
            </a:br>
            <a:r>
              <a:rPr lang="de-DE" sz="500" b="1" cap="all" dirty="0" smtClean="0">
                <a:solidFill>
                  <a:srgbClr val="808080"/>
                </a:solidFill>
              </a:rPr>
              <a:t>Durchsetzung</a:t>
            </a:r>
            <a:endParaRPr lang="de-DE" sz="500" b="1" cap="all" dirty="0">
              <a:solidFill>
                <a:srgbClr val="808080"/>
              </a:solidFill>
            </a:endParaRPr>
          </a:p>
        </p:txBody>
      </p:sp>
      <p:sp>
        <p:nvSpPr>
          <p:cNvPr id="13" name="Textfeld 12"/>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Kommunikation</a:t>
            </a:r>
            <a:endParaRPr lang="de-DE" sz="500" b="1" cap="all" dirty="0">
              <a:solidFill>
                <a:srgbClr val="808080"/>
              </a:solidFill>
            </a:endParaRPr>
          </a:p>
        </p:txBody>
      </p:sp>
      <p:sp>
        <p:nvSpPr>
          <p:cNvPr id="14" name="Textfeld 13"/>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003082"/>
                </a:solidFill>
              </a:rPr>
              <a:t>Kompetenz</a:t>
            </a:r>
            <a:endParaRPr lang="de-DE" sz="500" b="1" cap="all" dirty="0">
              <a:solidFill>
                <a:srgbClr val="003082"/>
              </a:solidFill>
            </a:endParaRPr>
          </a:p>
        </p:txBody>
      </p:sp>
    </p:spTree>
    <p:extLst>
      <p:ext uri="{BB962C8B-B14F-4D97-AF65-F5344CB8AC3E}">
        <p14:creationId xmlns:p14="http://schemas.microsoft.com/office/powerpoint/2010/main" val="1792487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a:solidFill>
                  <a:srgbClr val="108D81"/>
                </a:solidFill>
              </a:rPr>
              <a:t>Fortlaufende Erfolgskontrolle:</a:t>
            </a:r>
            <a:r>
              <a:rPr lang="de-DE" dirty="0" smtClean="0">
                <a:solidFill>
                  <a:srgbClr val="90522B"/>
                </a:solidFill>
              </a:rPr>
              <a:t> </a:t>
            </a:r>
            <a:r>
              <a:rPr lang="de-DE" dirty="0" smtClean="0">
                <a:solidFill>
                  <a:srgbClr val="0064A2"/>
                </a:solidFill>
              </a:rPr>
              <a:t>Feedback gewährleisten</a:t>
            </a:r>
            <a:endParaRPr lang="de-DE" dirty="0">
              <a:solidFill>
                <a:srgbClr val="0064A2"/>
              </a:solidFill>
            </a:endParaRPr>
          </a:p>
        </p:txBody>
      </p:sp>
      <p:sp>
        <p:nvSpPr>
          <p:cNvPr id="18" name="Inhaltsplatzhalter 17"/>
          <p:cNvSpPr>
            <a:spLocks noGrp="1"/>
          </p:cNvSpPr>
          <p:nvPr>
            <p:ph sz="half" idx="1"/>
          </p:nvPr>
        </p:nvSpPr>
        <p:spPr>
          <a:xfrm>
            <a:off x="381000" y="1828800"/>
            <a:ext cx="2700000" cy="2520000"/>
          </a:xfrm>
        </p:spPr>
        <p:txBody>
          <a:bodyPr/>
          <a:lstStyle/>
          <a:p>
            <a:r>
              <a:rPr lang="de-DE" dirty="0" smtClean="0"/>
              <a:t>Feedback </a:t>
            </a:r>
            <a:r>
              <a:rPr lang="de-DE" dirty="0"/>
              <a:t>analysieren</a:t>
            </a:r>
          </a:p>
          <a:p>
            <a:r>
              <a:rPr lang="de-DE" dirty="0" smtClean="0"/>
              <a:t>Dialog </a:t>
            </a:r>
            <a:r>
              <a:rPr lang="de-DE" dirty="0"/>
              <a:t>mit Betroffenen und Beteiligten pflegen</a:t>
            </a:r>
          </a:p>
          <a:p>
            <a:r>
              <a:rPr lang="de-DE" dirty="0" smtClean="0"/>
              <a:t>Evaluationsergebnisse </a:t>
            </a:r>
            <a:r>
              <a:rPr lang="de-DE" dirty="0"/>
              <a:t>zielgruppenadäquat verbreiten</a:t>
            </a:r>
          </a:p>
        </p:txBody>
      </p:sp>
      <p:sp>
        <p:nvSpPr>
          <p:cNvPr id="12" name="Inhaltsplatzhalter 11"/>
          <p:cNvSpPr>
            <a:spLocks noGrp="1"/>
          </p:cNvSpPr>
          <p:nvPr>
            <p:ph sz="half" idx="2"/>
          </p:nvPr>
        </p:nvSpPr>
        <p:spPr>
          <a:xfrm>
            <a:off x="3363000" y="1828800"/>
            <a:ext cx="5400000" cy="4648200"/>
          </a:xfrm>
        </p:spPr>
        <p:txBody>
          <a:bodyPr/>
          <a:lstStyle/>
          <a:p>
            <a:r>
              <a:rPr lang="de-DE" dirty="0" smtClean="0"/>
              <a:t>Werden </a:t>
            </a:r>
            <a:r>
              <a:rPr lang="de-DE" dirty="0"/>
              <a:t>die Meinungen der Beteiligten und Betroffenen systematisch eingeholt und berücksichtigt?</a:t>
            </a:r>
          </a:p>
          <a:p>
            <a:r>
              <a:rPr lang="de-DE" dirty="0" smtClean="0"/>
              <a:t>Werden </a:t>
            </a:r>
            <a:r>
              <a:rPr lang="de-DE" dirty="0"/>
              <a:t>die öffentliche Meinung und die Medien beobachtet sowie die Berichterstattung gezielt gesammelt und analysiert?</a:t>
            </a:r>
          </a:p>
          <a:p>
            <a:r>
              <a:rPr lang="de-DE" dirty="0" smtClean="0"/>
              <a:t>Werden </a:t>
            </a:r>
            <a:r>
              <a:rPr lang="de-DE" dirty="0"/>
              <a:t>Einschätzungen aus der Basis der eigenen Organisation eingeholt?</a:t>
            </a:r>
          </a:p>
          <a:p>
            <a:r>
              <a:rPr lang="de-DE" dirty="0" smtClean="0"/>
              <a:t>Wird </a:t>
            </a:r>
            <a:r>
              <a:rPr lang="de-DE" dirty="0"/>
              <a:t>ein regelmäßiger Austausch mit Umsetzungsakteuren durchgeführt?</a:t>
            </a:r>
          </a:p>
          <a:p>
            <a:r>
              <a:rPr lang="de-DE" dirty="0" smtClean="0"/>
              <a:t>Werden </a:t>
            </a:r>
            <a:r>
              <a:rPr lang="de-DE" dirty="0"/>
              <a:t>Erfolge zielgruppenspezifisch verbreitet?</a:t>
            </a:r>
          </a:p>
          <a:p>
            <a:r>
              <a:rPr lang="de-DE" dirty="0" smtClean="0"/>
              <a:t>Werden </a:t>
            </a:r>
            <a:r>
              <a:rPr lang="de-DE" dirty="0"/>
              <a:t>negative Ergebnisse kombiniert mit Verbesserungsvorschlägen kommuniziert?</a:t>
            </a:r>
          </a:p>
        </p:txBody>
      </p:sp>
      <p:sp>
        <p:nvSpPr>
          <p:cNvPr id="8" name="Datumsplatzhalter 7"/>
          <p:cNvSpPr>
            <a:spLocks noGrp="1"/>
          </p:cNvSpPr>
          <p:nvPr>
            <p:ph type="dt" sz="half" idx="10"/>
          </p:nvPr>
        </p:nvSpPr>
        <p:spPr/>
        <p:txBody>
          <a:bodyPr/>
          <a:lstStyle/>
          <a:p>
            <a:fld id="{3C5C0F8B-85C0-4A2F-B1CE-19F6E72E1CE1}"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22</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50"/>
            <a:ext cx="2700000" cy="2082950"/>
          </a:xfrm>
          <a:prstGeom prst="rect">
            <a:avLst/>
          </a:prstGeom>
        </p:spPr>
      </p:pic>
      <p:sp>
        <p:nvSpPr>
          <p:cNvPr id="11" name="Textfeld 10"/>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Kraft zur</a:t>
            </a:r>
            <a:br>
              <a:rPr lang="de-DE" sz="500" b="1" cap="all" dirty="0" smtClean="0">
                <a:solidFill>
                  <a:srgbClr val="808080"/>
                </a:solidFill>
              </a:rPr>
            </a:br>
            <a:r>
              <a:rPr lang="de-DE" sz="500" b="1" cap="all" dirty="0" smtClean="0">
                <a:solidFill>
                  <a:srgbClr val="808080"/>
                </a:solidFill>
              </a:rPr>
              <a:t>Durchsetzung</a:t>
            </a:r>
            <a:endParaRPr lang="de-DE" sz="500" b="1" cap="all" dirty="0">
              <a:solidFill>
                <a:srgbClr val="808080"/>
              </a:solidFill>
            </a:endParaRPr>
          </a:p>
        </p:txBody>
      </p:sp>
      <p:sp>
        <p:nvSpPr>
          <p:cNvPr id="13" name="Textfeld 12"/>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0064A2"/>
                </a:solidFill>
              </a:rPr>
              <a:t>Kommunikation</a:t>
            </a:r>
            <a:endParaRPr lang="de-DE" sz="500" b="1" cap="all" dirty="0">
              <a:solidFill>
                <a:srgbClr val="0064A2"/>
              </a:solidFill>
            </a:endParaRPr>
          </a:p>
        </p:txBody>
      </p:sp>
      <p:sp>
        <p:nvSpPr>
          <p:cNvPr id="14" name="Textfeld 13"/>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Kompetenz</a:t>
            </a:r>
            <a:endParaRPr lang="de-DE" sz="500" b="1" cap="all" dirty="0">
              <a:solidFill>
                <a:srgbClr val="808080"/>
              </a:solidFill>
            </a:endParaRPr>
          </a:p>
        </p:txBody>
      </p:sp>
    </p:spTree>
    <p:extLst>
      <p:ext uri="{BB962C8B-B14F-4D97-AF65-F5344CB8AC3E}">
        <p14:creationId xmlns:p14="http://schemas.microsoft.com/office/powerpoint/2010/main" val="929966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a:solidFill>
                  <a:srgbClr val="108D81"/>
                </a:solidFill>
              </a:rPr>
              <a:t>Fortlaufende Erfolgskontrolle: </a:t>
            </a:r>
            <a:r>
              <a:rPr lang="de-DE" dirty="0">
                <a:solidFill>
                  <a:srgbClr val="5F99C8"/>
                </a:solidFill>
              </a:rPr>
              <a:t>Handlungsspielräume bewahren</a:t>
            </a:r>
          </a:p>
        </p:txBody>
      </p:sp>
      <p:sp>
        <p:nvSpPr>
          <p:cNvPr id="18" name="Inhaltsplatzhalter 17"/>
          <p:cNvSpPr>
            <a:spLocks noGrp="1"/>
          </p:cNvSpPr>
          <p:nvPr>
            <p:ph sz="half" idx="1"/>
          </p:nvPr>
        </p:nvSpPr>
        <p:spPr>
          <a:xfrm>
            <a:off x="381000" y="1828800"/>
            <a:ext cx="2700000" cy="2520000"/>
          </a:xfrm>
        </p:spPr>
        <p:txBody>
          <a:bodyPr/>
          <a:lstStyle/>
          <a:p>
            <a:r>
              <a:rPr lang="de-DE" dirty="0" smtClean="0"/>
              <a:t>Flexibel </a:t>
            </a:r>
            <a:r>
              <a:rPr lang="de-DE" dirty="0"/>
              <a:t>nachsteuern</a:t>
            </a:r>
          </a:p>
          <a:p>
            <a:r>
              <a:rPr lang="de-DE" dirty="0" smtClean="0"/>
              <a:t>Veränderte </a:t>
            </a:r>
            <a:r>
              <a:rPr lang="de-DE" dirty="0" err="1"/>
              <a:t>Akteurskonstellationen</a:t>
            </a:r>
            <a:r>
              <a:rPr lang="de-DE" dirty="0"/>
              <a:t> berücksichtigen</a:t>
            </a:r>
          </a:p>
        </p:txBody>
      </p:sp>
      <p:sp>
        <p:nvSpPr>
          <p:cNvPr id="12" name="Inhaltsplatzhalter 11"/>
          <p:cNvSpPr>
            <a:spLocks noGrp="1"/>
          </p:cNvSpPr>
          <p:nvPr>
            <p:ph sz="half" idx="2"/>
          </p:nvPr>
        </p:nvSpPr>
        <p:spPr>
          <a:xfrm>
            <a:off x="3363000" y="1828800"/>
            <a:ext cx="5400000" cy="4648200"/>
          </a:xfrm>
        </p:spPr>
        <p:txBody>
          <a:bodyPr/>
          <a:lstStyle/>
          <a:p>
            <a:r>
              <a:rPr lang="de-DE" dirty="0" smtClean="0"/>
              <a:t>Ist </a:t>
            </a:r>
            <a:r>
              <a:rPr lang="de-DE" dirty="0"/>
              <a:t>gewährleistet, dass relevante Akteure kontinuierlich über Ergebnisse und Wirkungen informiert werden?</a:t>
            </a:r>
          </a:p>
          <a:p>
            <a:r>
              <a:rPr lang="de-DE" dirty="0" smtClean="0"/>
              <a:t>Werden </a:t>
            </a:r>
            <a:r>
              <a:rPr lang="de-DE" dirty="0"/>
              <a:t>Meilensteine und Prüftermine im Vorhinein festgelegt? Nach welchen Kriterien sollen Kurskorrekturen vorgenommen werden?</a:t>
            </a:r>
          </a:p>
          <a:p>
            <a:r>
              <a:rPr lang="de-DE" dirty="0" smtClean="0"/>
              <a:t>Werden </a:t>
            </a:r>
            <a:r>
              <a:rPr lang="de-DE" dirty="0"/>
              <a:t>laufend mögliche Konflikte zwischen den relevanten Akteuren sondiert?</a:t>
            </a:r>
          </a:p>
          <a:p>
            <a:r>
              <a:rPr lang="de-DE" dirty="0" smtClean="0"/>
              <a:t>Muss </a:t>
            </a:r>
            <a:r>
              <a:rPr lang="de-DE" dirty="0"/>
              <a:t>ggf. die Zusammensetzung der strategischen Kerngruppe angepasst werden?</a:t>
            </a:r>
          </a:p>
          <a:p>
            <a:r>
              <a:rPr lang="de-DE" dirty="0" smtClean="0"/>
              <a:t>Müssen </a:t>
            </a:r>
            <a:r>
              <a:rPr lang="de-DE" dirty="0"/>
              <a:t>neue Akteure in die </a:t>
            </a:r>
            <a:r>
              <a:rPr lang="de-DE" dirty="0" err="1"/>
              <a:t>Befürworterkoalition</a:t>
            </a:r>
            <a:r>
              <a:rPr lang="de-DE" dirty="0"/>
              <a:t> integriert werden?</a:t>
            </a:r>
          </a:p>
          <a:p>
            <a:r>
              <a:rPr lang="de-DE" dirty="0" smtClean="0"/>
              <a:t>Ist </a:t>
            </a:r>
            <a:r>
              <a:rPr lang="de-DE" dirty="0"/>
              <a:t>eine Anpassung der Durchsetzungsstrategie erforderlich?</a:t>
            </a:r>
          </a:p>
        </p:txBody>
      </p:sp>
      <p:sp>
        <p:nvSpPr>
          <p:cNvPr id="8" name="Datumsplatzhalter 7"/>
          <p:cNvSpPr>
            <a:spLocks noGrp="1"/>
          </p:cNvSpPr>
          <p:nvPr>
            <p:ph type="dt" sz="half" idx="10"/>
          </p:nvPr>
        </p:nvSpPr>
        <p:spPr/>
        <p:txBody>
          <a:bodyPr/>
          <a:lstStyle/>
          <a:p>
            <a:fld id="{1896741E-D438-4771-A12F-2443050D6095}"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23</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50"/>
            <a:ext cx="2700000" cy="2082950"/>
          </a:xfrm>
          <a:prstGeom prst="rect">
            <a:avLst/>
          </a:prstGeom>
        </p:spPr>
      </p:pic>
      <p:sp>
        <p:nvSpPr>
          <p:cNvPr id="11" name="Textfeld 10"/>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5F99C8"/>
                </a:solidFill>
              </a:rPr>
              <a:t>Kraft zur</a:t>
            </a:r>
            <a:br>
              <a:rPr lang="de-DE" sz="500" b="1" cap="all" dirty="0" smtClean="0">
                <a:solidFill>
                  <a:srgbClr val="5F99C8"/>
                </a:solidFill>
              </a:rPr>
            </a:br>
            <a:r>
              <a:rPr lang="de-DE" sz="500" b="1" cap="all" dirty="0" smtClean="0">
                <a:solidFill>
                  <a:srgbClr val="5F99C8"/>
                </a:solidFill>
              </a:rPr>
              <a:t>Durchsetzung</a:t>
            </a:r>
            <a:endParaRPr lang="de-DE" sz="500" b="1" cap="all" dirty="0">
              <a:solidFill>
                <a:srgbClr val="5F99C8"/>
              </a:solidFill>
            </a:endParaRPr>
          </a:p>
        </p:txBody>
      </p:sp>
      <p:sp>
        <p:nvSpPr>
          <p:cNvPr id="13" name="Textfeld 12"/>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Kommunikation</a:t>
            </a:r>
            <a:endParaRPr lang="de-DE" sz="500" b="1" cap="all" dirty="0">
              <a:solidFill>
                <a:srgbClr val="808080"/>
              </a:solidFill>
            </a:endParaRPr>
          </a:p>
        </p:txBody>
      </p:sp>
      <p:sp>
        <p:nvSpPr>
          <p:cNvPr id="14" name="Textfeld 13"/>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Kompetenz</a:t>
            </a:r>
            <a:endParaRPr lang="de-DE" sz="500" b="1" cap="all" dirty="0">
              <a:solidFill>
                <a:srgbClr val="808080"/>
              </a:solidFill>
            </a:endParaRPr>
          </a:p>
        </p:txBody>
      </p:sp>
    </p:spTree>
    <p:extLst>
      <p:ext uri="{BB962C8B-B14F-4D97-AF65-F5344CB8AC3E}">
        <p14:creationId xmlns:p14="http://schemas.microsoft.com/office/powerpoint/2010/main" val="1121379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ctrTitle"/>
          </p:nvPr>
        </p:nvSpPr>
        <p:spPr>
          <a:xfrm>
            <a:off x="741363" y="3346450"/>
            <a:ext cx="7658100" cy="369332"/>
          </a:xfrm>
        </p:spPr>
        <p:txBody>
          <a:bodyPr/>
          <a:lstStyle/>
          <a:p>
            <a:r>
              <a:rPr lang="de-DE" dirty="0" smtClean="0"/>
              <a:t>Vielen Dank für Ihre Aufmerksamkeit!</a:t>
            </a:r>
          </a:p>
        </p:txBody>
      </p:sp>
      <p:sp>
        <p:nvSpPr>
          <p:cNvPr id="14339" name="Rectangle 8"/>
          <p:cNvSpPr>
            <a:spLocks noGrp="1" noChangeArrowheads="1"/>
          </p:cNvSpPr>
          <p:nvPr>
            <p:ph type="subTitle" idx="1"/>
          </p:nvPr>
        </p:nvSpPr>
        <p:spPr/>
        <p:txBody>
          <a:bodyPr/>
          <a:lstStyle/>
          <a:p>
            <a:r>
              <a:rPr lang="de-DE" dirty="0" smtClean="0"/>
              <a:t>Vorname, Name</a:t>
            </a:r>
          </a:p>
        </p:txBody>
      </p:sp>
    </p:spTree>
    <p:extLst>
      <p:ext uri="{BB962C8B-B14F-4D97-AF65-F5344CB8AC3E}">
        <p14:creationId xmlns:p14="http://schemas.microsoft.com/office/powerpoint/2010/main" val="542992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 y="838800"/>
            <a:ext cx="7345680" cy="5535168"/>
          </a:xfrm>
          <a:prstGeom prst="rect">
            <a:avLst/>
          </a:prstGeom>
        </p:spPr>
      </p:pic>
      <p:sp>
        <p:nvSpPr>
          <p:cNvPr id="6" name="Datumsplatzhalter 5"/>
          <p:cNvSpPr>
            <a:spLocks noGrp="1"/>
          </p:cNvSpPr>
          <p:nvPr>
            <p:ph type="dt" sz="half" idx="2"/>
          </p:nvPr>
        </p:nvSpPr>
        <p:spPr/>
        <p:txBody>
          <a:bodyPr/>
          <a:lstStyle/>
          <a:p>
            <a:fld id="{EE0FE72C-E720-4464-B114-9E5B98C6AE1A}" type="datetime1">
              <a:rPr lang="de-DE" smtClean="0"/>
              <a:t>16.09.2014</a:t>
            </a:fld>
            <a:endParaRPr lang="de-DE"/>
          </a:p>
        </p:txBody>
      </p:sp>
      <p:sp>
        <p:nvSpPr>
          <p:cNvPr id="8" name="Foliennummernplatzhalter 7"/>
          <p:cNvSpPr>
            <a:spLocks noGrp="1"/>
          </p:cNvSpPr>
          <p:nvPr>
            <p:ph type="sldNum" sz="quarter" idx="4"/>
          </p:nvPr>
        </p:nvSpPr>
        <p:spPr/>
        <p:txBody>
          <a:bodyPr/>
          <a:lstStyle/>
          <a:p>
            <a:r>
              <a:rPr lang="de-DE" smtClean="0"/>
              <a:t> Seite </a:t>
            </a:r>
            <a:fld id="{37730162-4724-4DEA-9962-8E614E7E358F}" type="slidenum">
              <a:rPr lang="de-DE" smtClean="0"/>
              <a:pPr/>
              <a:t>3</a:t>
            </a:fld>
            <a:endParaRPr lang="de-DE" dirty="0"/>
          </a:p>
        </p:txBody>
      </p:sp>
      <p:sp>
        <p:nvSpPr>
          <p:cNvPr id="13" name="Textfeld 12"/>
          <p:cNvSpPr txBox="1"/>
          <p:nvPr/>
        </p:nvSpPr>
        <p:spPr>
          <a:xfrm>
            <a:off x="2842905" y="1515762"/>
            <a:ext cx="3458191" cy="612000"/>
          </a:xfrm>
          <a:prstGeom prst="rect">
            <a:avLst/>
          </a:prstGeom>
          <a:noFill/>
        </p:spPr>
        <p:txBody>
          <a:bodyPr wrap="none" lIns="0" tIns="0" rIns="0" bIns="0" rtlCol="0" anchor="ctr" anchorCtr="0">
            <a:noAutofit/>
          </a:bodyPr>
          <a:lstStyle/>
          <a:p>
            <a:pPr algn="ctr"/>
            <a:r>
              <a:rPr lang="de-DE" cap="all" dirty="0" smtClean="0">
                <a:solidFill>
                  <a:schemeClr val="bg1"/>
                </a:solidFill>
              </a:rPr>
              <a:t>Strategische Kerngruppe</a:t>
            </a:r>
            <a:endParaRPr lang="de-DE" cap="all" dirty="0">
              <a:solidFill>
                <a:schemeClr val="bg1"/>
              </a:solidFill>
            </a:endParaRPr>
          </a:p>
        </p:txBody>
      </p:sp>
      <p:sp>
        <p:nvSpPr>
          <p:cNvPr id="14" name="Textfeld 13"/>
          <p:cNvSpPr txBox="1"/>
          <p:nvPr/>
        </p:nvSpPr>
        <p:spPr>
          <a:xfrm>
            <a:off x="3558870" y="2446638"/>
            <a:ext cx="2026260" cy="612000"/>
          </a:xfrm>
          <a:prstGeom prst="rect">
            <a:avLst/>
          </a:prstGeom>
          <a:noFill/>
        </p:spPr>
        <p:txBody>
          <a:bodyPr wrap="none" lIns="0" tIns="0" rIns="0" bIns="0" rtlCol="0" anchor="ctr" anchorCtr="0">
            <a:noAutofit/>
          </a:bodyPr>
          <a:lstStyle/>
          <a:p>
            <a:pPr algn="ctr"/>
            <a:r>
              <a:rPr lang="de-DE" cap="all" dirty="0">
                <a:solidFill>
                  <a:schemeClr val="bg1"/>
                </a:solidFill>
              </a:rPr>
              <a:t>Problemdefinition und Analyse</a:t>
            </a:r>
          </a:p>
        </p:txBody>
      </p:sp>
      <p:sp>
        <p:nvSpPr>
          <p:cNvPr id="15" name="Textfeld 14"/>
          <p:cNvSpPr txBox="1"/>
          <p:nvPr/>
        </p:nvSpPr>
        <p:spPr>
          <a:xfrm>
            <a:off x="2398328" y="3167448"/>
            <a:ext cx="4347344" cy="612000"/>
          </a:xfrm>
          <a:prstGeom prst="rect">
            <a:avLst/>
          </a:prstGeom>
          <a:noFill/>
        </p:spPr>
        <p:txBody>
          <a:bodyPr wrap="none" lIns="0" tIns="0" rIns="0" bIns="0" rtlCol="0" anchor="ctr" anchorCtr="0">
            <a:noAutofit/>
          </a:bodyPr>
          <a:lstStyle/>
          <a:p>
            <a:pPr algn="ctr"/>
            <a:r>
              <a:rPr lang="de-DE" cap="all" dirty="0" smtClean="0">
                <a:solidFill>
                  <a:schemeClr val="bg1"/>
                </a:solidFill>
              </a:rPr>
              <a:t>Formulierung und Entscheidung</a:t>
            </a:r>
            <a:endParaRPr lang="de-DE" cap="all" dirty="0">
              <a:solidFill>
                <a:schemeClr val="bg1"/>
              </a:solidFill>
            </a:endParaRPr>
          </a:p>
        </p:txBody>
      </p:sp>
      <p:sp>
        <p:nvSpPr>
          <p:cNvPr id="16" name="Textfeld 15"/>
          <p:cNvSpPr txBox="1"/>
          <p:nvPr/>
        </p:nvSpPr>
        <p:spPr>
          <a:xfrm>
            <a:off x="3841031" y="3886200"/>
            <a:ext cx="1461939" cy="612000"/>
          </a:xfrm>
          <a:prstGeom prst="rect">
            <a:avLst/>
          </a:prstGeom>
          <a:noFill/>
        </p:spPr>
        <p:txBody>
          <a:bodyPr wrap="none" lIns="0" tIns="0" rIns="0" bIns="0" rtlCol="0" anchor="ctr" anchorCtr="0">
            <a:noAutofit/>
          </a:bodyPr>
          <a:lstStyle/>
          <a:p>
            <a:pPr algn="ctr"/>
            <a:r>
              <a:rPr lang="de-DE" cap="all" dirty="0" smtClean="0">
                <a:solidFill>
                  <a:schemeClr val="bg1"/>
                </a:solidFill>
              </a:rPr>
              <a:t>Umsetzung</a:t>
            </a:r>
            <a:endParaRPr lang="de-DE" cap="all" dirty="0">
              <a:solidFill>
                <a:schemeClr val="bg1"/>
              </a:solidFill>
            </a:endParaRPr>
          </a:p>
        </p:txBody>
      </p:sp>
      <p:sp>
        <p:nvSpPr>
          <p:cNvPr id="17" name="Textfeld 16"/>
          <p:cNvSpPr txBox="1"/>
          <p:nvPr/>
        </p:nvSpPr>
        <p:spPr>
          <a:xfrm>
            <a:off x="2361940" y="5072448"/>
            <a:ext cx="4420121" cy="612000"/>
          </a:xfrm>
          <a:prstGeom prst="rect">
            <a:avLst/>
          </a:prstGeom>
          <a:noFill/>
        </p:spPr>
        <p:txBody>
          <a:bodyPr wrap="none" lIns="0" tIns="0" rIns="0" bIns="0" rtlCol="0" anchor="ctr" anchorCtr="0">
            <a:noAutofit/>
          </a:bodyPr>
          <a:lstStyle/>
          <a:p>
            <a:pPr algn="ctr"/>
            <a:r>
              <a:rPr lang="de-DE" cap="all" dirty="0" smtClean="0">
                <a:solidFill>
                  <a:schemeClr val="bg1"/>
                </a:solidFill>
              </a:rPr>
              <a:t>Fortlaufende Erfolgskontrolle</a:t>
            </a:r>
            <a:endParaRPr lang="de-DE" cap="all" dirty="0">
              <a:solidFill>
                <a:schemeClr val="bg1"/>
              </a:solidFill>
            </a:endParaRPr>
          </a:p>
        </p:txBody>
      </p:sp>
      <p:sp>
        <p:nvSpPr>
          <p:cNvPr id="18" name="Textfeld 17"/>
          <p:cNvSpPr txBox="1"/>
          <p:nvPr/>
        </p:nvSpPr>
        <p:spPr>
          <a:xfrm>
            <a:off x="1673400"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003082"/>
                </a:solidFill>
              </a:rPr>
              <a:t>Kompetenz</a:t>
            </a:r>
            <a:endParaRPr lang="de-DE" sz="1000" b="1" cap="all" dirty="0">
              <a:solidFill>
                <a:srgbClr val="003082"/>
              </a:solidFill>
            </a:endParaRPr>
          </a:p>
        </p:txBody>
      </p:sp>
      <p:sp>
        <p:nvSpPr>
          <p:cNvPr id="19" name="Textfeld 18"/>
          <p:cNvSpPr txBox="1"/>
          <p:nvPr/>
        </p:nvSpPr>
        <p:spPr>
          <a:xfrm>
            <a:off x="5559600"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5F99C8"/>
                </a:solidFill>
              </a:rPr>
              <a:t>Kraft zur Durchsetzung</a:t>
            </a:r>
            <a:endParaRPr lang="de-DE" sz="1000" b="1" cap="all" dirty="0">
              <a:solidFill>
                <a:srgbClr val="5F99C8"/>
              </a:solidFill>
            </a:endParaRPr>
          </a:p>
        </p:txBody>
      </p:sp>
      <p:sp>
        <p:nvSpPr>
          <p:cNvPr id="20" name="Textfeld 19"/>
          <p:cNvSpPr txBox="1"/>
          <p:nvPr/>
        </p:nvSpPr>
        <p:spPr>
          <a:xfrm>
            <a:off x="3605172"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0064A2"/>
                </a:solidFill>
              </a:rPr>
              <a:t>Kommunikation</a:t>
            </a:r>
            <a:endParaRPr lang="de-DE" sz="1000" b="1" cap="all" dirty="0">
              <a:solidFill>
                <a:srgbClr val="0064A2"/>
              </a:solidFill>
            </a:endParaRPr>
          </a:p>
        </p:txBody>
      </p:sp>
    </p:spTree>
    <p:extLst>
      <p:ext uri="{BB962C8B-B14F-4D97-AF65-F5344CB8AC3E}">
        <p14:creationId xmlns:p14="http://schemas.microsoft.com/office/powerpoint/2010/main" val="2053014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 y="838800"/>
            <a:ext cx="7345680" cy="5535168"/>
          </a:xfrm>
          <a:prstGeom prst="rect">
            <a:avLst/>
          </a:prstGeom>
        </p:spPr>
      </p:pic>
      <p:sp>
        <p:nvSpPr>
          <p:cNvPr id="3" name="Datumsplatzhalter 2"/>
          <p:cNvSpPr>
            <a:spLocks noGrp="1"/>
          </p:cNvSpPr>
          <p:nvPr>
            <p:ph type="dt" sz="half" idx="2"/>
          </p:nvPr>
        </p:nvSpPr>
        <p:spPr/>
        <p:txBody>
          <a:bodyPr/>
          <a:lstStyle/>
          <a:p>
            <a:fld id="{59F362CB-4B11-4575-8356-0175CD333E49}" type="datetime1">
              <a:rPr lang="de-DE" smtClean="0"/>
              <a:t>16.09.2014</a:t>
            </a:fld>
            <a:endParaRPr lang="de-DE"/>
          </a:p>
        </p:txBody>
      </p:sp>
      <p:sp>
        <p:nvSpPr>
          <p:cNvPr id="7" name="Foliennummernplatzhalter 6"/>
          <p:cNvSpPr>
            <a:spLocks noGrp="1"/>
          </p:cNvSpPr>
          <p:nvPr>
            <p:ph type="sldNum" sz="quarter" idx="4"/>
          </p:nvPr>
        </p:nvSpPr>
        <p:spPr/>
        <p:txBody>
          <a:bodyPr/>
          <a:lstStyle/>
          <a:p>
            <a:r>
              <a:rPr lang="de-DE" smtClean="0"/>
              <a:t> Seite </a:t>
            </a:r>
            <a:fld id="{37730162-4724-4DEA-9962-8E614E7E358F}" type="slidenum">
              <a:rPr lang="de-DE" smtClean="0"/>
              <a:pPr/>
              <a:t>4</a:t>
            </a:fld>
            <a:endParaRPr lang="de-DE" dirty="0"/>
          </a:p>
        </p:txBody>
      </p:sp>
      <p:sp>
        <p:nvSpPr>
          <p:cNvPr id="12" name="Textfeld 11"/>
          <p:cNvSpPr txBox="1"/>
          <p:nvPr/>
        </p:nvSpPr>
        <p:spPr>
          <a:xfrm>
            <a:off x="3600000" y="1170000"/>
            <a:ext cx="1944000" cy="216000"/>
          </a:xfrm>
          <a:prstGeom prst="rect">
            <a:avLst/>
          </a:prstGeom>
          <a:noFill/>
        </p:spPr>
        <p:txBody>
          <a:bodyPr wrap="none" lIns="0" tIns="0" rIns="0" bIns="0" rtlCol="0" anchor="ctr" anchorCtr="0">
            <a:noAutofit/>
          </a:bodyPr>
          <a:lstStyle/>
          <a:p>
            <a:pPr algn="ctr"/>
            <a:r>
              <a:rPr lang="de-DE" sz="1000" cap="all" dirty="0" smtClean="0">
                <a:solidFill>
                  <a:schemeClr val="bg1"/>
                </a:solidFill>
              </a:rPr>
              <a:t>Strategische Kerngruppe</a:t>
            </a:r>
            <a:endParaRPr lang="de-DE" sz="1000" cap="all" dirty="0">
              <a:solidFill>
                <a:schemeClr val="bg1"/>
              </a:solidFill>
            </a:endParaRPr>
          </a:p>
        </p:txBody>
      </p:sp>
      <p:sp>
        <p:nvSpPr>
          <p:cNvPr id="13" name="Textfeld 12"/>
          <p:cNvSpPr txBox="1"/>
          <p:nvPr/>
        </p:nvSpPr>
        <p:spPr>
          <a:xfrm>
            <a:off x="1637400" y="1524000"/>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Innovationskultur</a:t>
            </a:r>
            <a:br>
              <a:rPr lang="de-DE" sz="1200" dirty="0" smtClean="0">
                <a:solidFill>
                  <a:schemeClr val="bg1"/>
                </a:solidFill>
              </a:rPr>
            </a:br>
            <a:r>
              <a:rPr lang="de-DE" sz="1200" dirty="0" smtClean="0">
                <a:solidFill>
                  <a:schemeClr val="bg1"/>
                </a:solidFill>
              </a:rPr>
              <a:t>fördern</a:t>
            </a:r>
            <a:endParaRPr lang="de-DE" sz="1200" dirty="0">
              <a:solidFill>
                <a:schemeClr val="bg1"/>
              </a:solidFill>
            </a:endParaRPr>
          </a:p>
        </p:txBody>
      </p:sp>
      <p:sp>
        <p:nvSpPr>
          <p:cNvPr id="14" name="Textfeld 13"/>
          <p:cNvSpPr txBox="1"/>
          <p:nvPr/>
        </p:nvSpPr>
        <p:spPr>
          <a:xfrm>
            <a:off x="3610362" y="1524000"/>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Kommunikations-</a:t>
            </a:r>
            <a:br>
              <a:rPr lang="de-DE" sz="1200" dirty="0" smtClean="0">
                <a:solidFill>
                  <a:schemeClr val="bg1"/>
                </a:solidFill>
              </a:rPr>
            </a:br>
            <a:r>
              <a:rPr lang="de-DE" sz="1200" dirty="0" err="1" smtClean="0">
                <a:solidFill>
                  <a:schemeClr val="bg1"/>
                </a:solidFill>
              </a:rPr>
              <a:t>kapazitäten</a:t>
            </a:r>
            <a:r>
              <a:rPr lang="de-DE" sz="1200" dirty="0" smtClean="0">
                <a:solidFill>
                  <a:schemeClr val="bg1"/>
                </a:solidFill>
              </a:rPr>
              <a:t> stärken</a:t>
            </a:r>
            <a:endParaRPr lang="de-DE" sz="1200" dirty="0">
              <a:solidFill>
                <a:schemeClr val="bg1"/>
              </a:solidFill>
            </a:endParaRPr>
          </a:p>
        </p:txBody>
      </p:sp>
      <p:sp>
        <p:nvSpPr>
          <p:cNvPr id="15" name="Textfeld 14"/>
          <p:cNvSpPr txBox="1"/>
          <p:nvPr/>
        </p:nvSpPr>
        <p:spPr>
          <a:xfrm>
            <a:off x="5542134" y="1524000"/>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Durchsetzung</a:t>
            </a:r>
            <a:br>
              <a:rPr lang="de-DE" sz="1200" dirty="0" smtClean="0">
                <a:solidFill>
                  <a:schemeClr val="bg1"/>
                </a:solidFill>
              </a:rPr>
            </a:br>
            <a:r>
              <a:rPr lang="de-DE" sz="1200" dirty="0" smtClean="0">
                <a:solidFill>
                  <a:schemeClr val="bg1"/>
                </a:solidFill>
              </a:rPr>
              <a:t>sichern</a:t>
            </a:r>
            <a:endParaRPr lang="de-DE" sz="1200" dirty="0">
              <a:solidFill>
                <a:schemeClr val="bg1"/>
              </a:solidFill>
            </a:endParaRPr>
          </a:p>
        </p:txBody>
      </p:sp>
      <p:sp>
        <p:nvSpPr>
          <p:cNvPr id="19" name="Textfeld 18"/>
          <p:cNvSpPr txBox="1"/>
          <p:nvPr/>
        </p:nvSpPr>
        <p:spPr>
          <a:xfrm>
            <a:off x="1673400"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003082"/>
                </a:solidFill>
              </a:rPr>
              <a:t>Kompetenz</a:t>
            </a:r>
            <a:endParaRPr lang="de-DE" sz="1000" b="1" cap="all" dirty="0">
              <a:solidFill>
                <a:srgbClr val="003082"/>
              </a:solidFill>
            </a:endParaRPr>
          </a:p>
        </p:txBody>
      </p:sp>
      <p:sp>
        <p:nvSpPr>
          <p:cNvPr id="21" name="Textfeld 20"/>
          <p:cNvSpPr txBox="1"/>
          <p:nvPr/>
        </p:nvSpPr>
        <p:spPr>
          <a:xfrm>
            <a:off x="3605172"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0064A2"/>
                </a:solidFill>
              </a:rPr>
              <a:t>Kommunikation</a:t>
            </a:r>
            <a:endParaRPr lang="de-DE" sz="1000" b="1" cap="all" dirty="0">
              <a:solidFill>
                <a:srgbClr val="0064A2"/>
              </a:solidFill>
            </a:endParaRPr>
          </a:p>
        </p:txBody>
      </p:sp>
      <p:sp>
        <p:nvSpPr>
          <p:cNvPr id="16" name="Textfeld 15"/>
          <p:cNvSpPr txBox="1"/>
          <p:nvPr/>
        </p:nvSpPr>
        <p:spPr>
          <a:xfrm>
            <a:off x="5559600"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5F99C8"/>
                </a:solidFill>
              </a:rPr>
              <a:t>Kraft zur Durchsetzung</a:t>
            </a:r>
            <a:endParaRPr lang="de-DE" sz="1000" b="1" cap="all" dirty="0">
              <a:solidFill>
                <a:srgbClr val="5F99C8"/>
              </a:solidFill>
            </a:endParaRPr>
          </a:p>
        </p:txBody>
      </p:sp>
    </p:spTree>
    <p:extLst>
      <p:ext uri="{BB962C8B-B14F-4D97-AF65-F5344CB8AC3E}">
        <p14:creationId xmlns:p14="http://schemas.microsoft.com/office/powerpoint/2010/main" val="1924171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a:solidFill>
                  <a:srgbClr val="90522B"/>
                </a:solidFill>
              </a:rPr>
              <a:t>Strategische Kerngruppe:</a:t>
            </a:r>
            <a:r>
              <a:rPr lang="de-DE" dirty="0">
                <a:solidFill>
                  <a:srgbClr val="90522B"/>
                </a:solidFill>
              </a:rPr>
              <a:t> </a:t>
            </a:r>
            <a:r>
              <a:rPr lang="de-DE" dirty="0">
                <a:solidFill>
                  <a:srgbClr val="003082"/>
                </a:solidFill>
              </a:rPr>
              <a:t>Innovationskultur fördern</a:t>
            </a:r>
          </a:p>
        </p:txBody>
      </p:sp>
      <p:sp>
        <p:nvSpPr>
          <p:cNvPr id="18" name="Inhaltsplatzhalter 17"/>
          <p:cNvSpPr>
            <a:spLocks noGrp="1"/>
          </p:cNvSpPr>
          <p:nvPr>
            <p:ph sz="half" idx="1"/>
          </p:nvPr>
        </p:nvSpPr>
        <p:spPr>
          <a:xfrm>
            <a:off x="381000" y="1828800"/>
            <a:ext cx="2700000" cy="2520000"/>
          </a:xfrm>
        </p:spPr>
        <p:txBody>
          <a:bodyPr/>
          <a:lstStyle/>
          <a:p>
            <a:r>
              <a:rPr lang="de-DE" dirty="0" smtClean="0"/>
              <a:t>Vorhandene </a:t>
            </a:r>
            <a:r>
              <a:rPr lang="de-DE" dirty="0"/>
              <a:t>Kompetenzen ausschöpfen</a:t>
            </a:r>
          </a:p>
          <a:p>
            <a:r>
              <a:rPr lang="de-DE" dirty="0" smtClean="0"/>
              <a:t>Know-how </a:t>
            </a:r>
            <a:r>
              <a:rPr lang="de-DE" dirty="0"/>
              <a:t>von außen einbinden</a:t>
            </a:r>
          </a:p>
          <a:p>
            <a:r>
              <a:rPr lang="de-DE" dirty="0" smtClean="0"/>
              <a:t>Führungskompetenzen </a:t>
            </a:r>
            <a:r>
              <a:rPr lang="de-DE" dirty="0"/>
              <a:t>ausbauen</a:t>
            </a:r>
          </a:p>
          <a:p>
            <a:r>
              <a:rPr lang="de-DE" dirty="0" smtClean="0"/>
              <a:t>Auf </a:t>
            </a:r>
            <a:r>
              <a:rPr lang="de-DE" dirty="0"/>
              <a:t>heterogene Zusammensetzung achten</a:t>
            </a:r>
          </a:p>
        </p:txBody>
      </p:sp>
      <p:sp>
        <p:nvSpPr>
          <p:cNvPr id="12" name="Inhaltsplatzhalter 11"/>
          <p:cNvSpPr>
            <a:spLocks noGrp="1"/>
          </p:cNvSpPr>
          <p:nvPr>
            <p:ph sz="half" idx="2"/>
          </p:nvPr>
        </p:nvSpPr>
        <p:spPr>
          <a:xfrm>
            <a:off x="3363000" y="1828800"/>
            <a:ext cx="5400000" cy="4648200"/>
          </a:xfrm>
        </p:spPr>
        <p:txBody>
          <a:bodyPr/>
          <a:lstStyle/>
          <a:p>
            <a:r>
              <a:rPr lang="de-DE" dirty="0" smtClean="0"/>
              <a:t>Wie </a:t>
            </a:r>
            <a:r>
              <a:rPr lang="de-DE" dirty="0"/>
              <a:t>setzt sich die Kerngruppe zusammen, damit </a:t>
            </a:r>
            <a:r>
              <a:rPr lang="de-DE" dirty="0" smtClean="0"/>
              <a:t>Fachkompetenz </a:t>
            </a:r>
            <a:r>
              <a:rPr lang="de-DE" dirty="0"/>
              <a:t>und übergreifende Kompetenz vertreten sind?</a:t>
            </a:r>
          </a:p>
          <a:p>
            <a:r>
              <a:rPr lang="de-DE" dirty="0" smtClean="0"/>
              <a:t>Welches </a:t>
            </a:r>
            <a:r>
              <a:rPr lang="de-DE" dirty="0"/>
              <a:t>Wissen wird benötigt, damit unterschiedliche Perspektiven einfließen? Fachliches Wissen, Verwaltungswissen, Prozesswissen?</a:t>
            </a:r>
          </a:p>
          <a:p>
            <a:r>
              <a:rPr lang="de-DE" dirty="0" smtClean="0"/>
              <a:t>Wie </a:t>
            </a:r>
            <a:r>
              <a:rPr lang="de-DE" dirty="0"/>
              <a:t>kann systematisch internes Know-how eingebunden werden?</a:t>
            </a:r>
          </a:p>
          <a:p>
            <a:r>
              <a:rPr lang="de-DE" dirty="0" smtClean="0"/>
              <a:t>Welche </a:t>
            </a:r>
            <a:r>
              <a:rPr lang="de-DE" dirty="0"/>
              <a:t>Zugänge zu externem Wissen gibt es? Wie können diese genutzt und erweitert werden?</a:t>
            </a:r>
          </a:p>
          <a:p>
            <a:r>
              <a:rPr lang="de-DE" dirty="0" smtClean="0"/>
              <a:t>Wie </a:t>
            </a:r>
            <a:r>
              <a:rPr lang="de-DE" dirty="0"/>
              <a:t>kann eine offene Lernkultur entstehen, die neue Ideen zulässt?</a:t>
            </a:r>
          </a:p>
          <a:p>
            <a:endParaRPr lang="de-DE" dirty="0"/>
          </a:p>
        </p:txBody>
      </p:sp>
      <p:sp>
        <p:nvSpPr>
          <p:cNvPr id="8" name="Datumsplatzhalter 7"/>
          <p:cNvSpPr>
            <a:spLocks noGrp="1"/>
          </p:cNvSpPr>
          <p:nvPr>
            <p:ph type="dt" sz="half" idx="10"/>
          </p:nvPr>
        </p:nvSpPr>
        <p:spPr/>
        <p:txBody>
          <a:bodyPr/>
          <a:lstStyle/>
          <a:p>
            <a:fld id="{DD2377A0-9B4C-4D13-BDC6-05A8E55FEB0E}"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5</a:t>
            </a:fld>
            <a:endParaRPr lang="de-DE" dirty="0"/>
          </a:p>
        </p:txBody>
      </p:sp>
      <p:pic>
        <p:nvPicPr>
          <p:cNvPr id="25"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50"/>
            <a:ext cx="2700000" cy="2082950"/>
          </a:xfrm>
          <a:prstGeom prst="rect">
            <a:avLst/>
          </a:prstGeom>
        </p:spPr>
      </p:pic>
      <p:sp>
        <p:nvSpPr>
          <p:cNvPr id="29" name="Textfeld 28"/>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Kraft zur</a:t>
            </a:r>
            <a:br>
              <a:rPr lang="de-DE" sz="500" b="1" cap="all" dirty="0" smtClean="0">
                <a:solidFill>
                  <a:srgbClr val="808080"/>
                </a:solidFill>
              </a:rPr>
            </a:br>
            <a:r>
              <a:rPr lang="de-DE" sz="500" b="1" cap="all" dirty="0" smtClean="0">
                <a:solidFill>
                  <a:srgbClr val="808080"/>
                </a:solidFill>
              </a:rPr>
              <a:t>Durchsetzung</a:t>
            </a:r>
            <a:endParaRPr lang="de-DE" sz="500" b="1" cap="all" dirty="0">
              <a:solidFill>
                <a:srgbClr val="808080"/>
              </a:solidFill>
            </a:endParaRPr>
          </a:p>
        </p:txBody>
      </p:sp>
      <p:sp>
        <p:nvSpPr>
          <p:cNvPr id="30" name="Textfeld 29"/>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Kommunikation</a:t>
            </a:r>
            <a:endParaRPr lang="de-DE" sz="500" b="1" cap="all" dirty="0">
              <a:solidFill>
                <a:srgbClr val="808080"/>
              </a:solidFill>
            </a:endParaRPr>
          </a:p>
        </p:txBody>
      </p:sp>
      <p:sp>
        <p:nvSpPr>
          <p:cNvPr id="31" name="Textfeld 30"/>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003082"/>
                </a:solidFill>
              </a:rPr>
              <a:t>Kompetenz</a:t>
            </a:r>
            <a:endParaRPr lang="de-DE" sz="500" b="1" cap="all" dirty="0">
              <a:solidFill>
                <a:srgbClr val="003082"/>
              </a:solidFill>
            </a:endParaRPr>
          </a:p>
        </p:txBody>
      </p:sp>
    </p:spTree>
    <p:extLst>
      <p:ext uri="{BB962C8B-B14F-4D97-AF65-F5344CB8AC3E}">
        <p14:creationId xmlns:p14="http://schemas.microsoft.com/office/powerpoint/2010/main" val="4151752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a:solidFill>
                  <a:srgbClr val="90522B"/>
                </a:solidFill>
              </a:rPr>
              <a:t>Strategische Kerngruppe:</a:t>
            </a:r>
            <a:r>
              <a:rPr lang="de-DE" dirty="0">
                <a:solidFill>
                  <a:srgbClr val="90522B"/>
                </a:solidFill>
              </a:rPr>
              <a:t> </a:t>
            </a:r>
            <a:r>
              <a:rPr lang="de-DE" dirty="0">
                <a:solidFill>
                  <a:srgbClr val="0064A2"/>
                </a:solidFill>
              </a:rPr>
              <a:t>Kommunikationskapazitäten stärken</a:t>
            </a:r>
          </a:p>
        </p:txBody>
      </p:sp>
      <p:sp>
        <p:nvSpPr>
          <p:cNvPr id="18" name="Inhaltsplatzhalter 17"/>
          <p:cNvSpPr>
            <a:spLocks noGrp="1"/>
          </p:cNvSpPr>
          <p:nvPr>
            <p:ph sz="half" idx="1"/>
          </p:nvPr>
        </p:nvSpPr>
        <p:spPr>
          <a:xfrm>
            <a:off x="381000" y="1828800"/>
            <a:ext cx="2700000" cy="2520000"/>
          </a:xfrm>
        </p:spPr>
        <p:txBody>
          <a:bodyPr/>
          <a:lstStyle/>
          <a:p>
            <a:r>
              <a:rPr lang="de-DE" dirty="0"/>
              <a:t>Kommunikative Ressourcen </a:t>
            </a:r>
            <a:r>
              <a:rPr lang="de-DE" dirty="0" smtClean="0"/>
              <a:t>und Kompetenzen </a:t>
            </a:r>
            <a:r>
              <a:rPr lang="de-DE" dirty="0"/>
              <a:t>anpassen</a:t>
            </a:r>
          </a:p>
          <a:p>
            <a:r>
              <a:rPr lang="de-DE" dirty="0" smtClean="0"/>
              <a:t>Kommunikation </a:t>
            </a:r>
            <a:r>
              <a:rPr lang="de-DE" dirty="0"/>
              <a:t>und Dialog abstimmen</a:t>
            </a:r>
          </a:p>
        </p:txBody>
      </p:sp>
      <p:sp>
        <p:nvSpPr>
          <p:cNvPr id="12" name="Inhaltsplatzhalter 11"/>
          <p:cNvSpPr>
            <a:spLocks noGrp="1"/>
          </p:cNvSpPr>
          <p:nvPr>
            <p:ph sz="half" idx="2"/>
          </p:nvPr>
        </p:nvSpPr>
        <p:spPr>
          <a:xfrm>
            <a:off x="3363000" y="1828800"/>
            <a:ext cx="5400000" cy="4648200"/>
          </a:xfrm>
        </p:spPr>
        <p:txBody>
          <a:bodyPr/>
          <a:lstStyle/>
          <a:p>
            <a:r>
              <a:rPr lang="de-DE" dirty="0" smtClean="0"/>
              <a:t>Ist </a:t>
            </a:r>
            <a:r>
              <a:rPr lang="de-DE" dirty="0"/>
              <a:t>die strategische Kerngruppe mit ausreichenden Ressourcen für die Kommunikation ausgestattet?</a:t>
            </a:r>
          </a:p>
          <a:p>
            <a:r>
              <a:rPr lang="de-DE" dirty="0" smtClean="0"/>
              <a:t>Sind </a:t>
            </a:r>
            <a:r>
              <a:rPr lang="de-DE" dirty="0"/>
              <a:t>stabile Kommunikationskanäle aufgebaut, die den Informationsfluss sicherstellen?</a:t>
            </a:r>
          </a:p>
          <a:p>
            <a:r>
              <a:rPr lang="de-DE" dirty="0" smtClean="0"/>
              <a:t>Haben </a:t>
            </a:r>
            <a:r>
              <a:rPr lang="de-DE" dirty="0"/>
              <a:t>sich die strategische Kerngruppe und deren Bündnisakteure auf einheitliche Kernbotschaften geeinigt?</a:t>
            </a:r>
          </a:p>
          <a:p>
            <a:r>
              <a:rPr lang="de-DE" dirty="0" smtClean="0"/>
              <a:t>Sind </a:t>
            </a:r>
            <a:r>
              <a:rPr lang="de-DE" dirty="0"/>
              <a:t>Inhalte, </a:t>
            </a:r>
            <a:r>
              <a:rPr lang="de-DE" dirty="0" err="1"/>
              <a:t>Akteurskonstellation</a:t>
            </a:r>
            <a:r>
              <a:rPr lang="de-DE" dirty="0"/>
              <a:t> und Kommunikationsinstrumente aufeinander abgestimmt?</a:t>
            </a:r>
          </a:p>
          <a:p>
            <a:r>
              <a:rPr lang="de-DE" dirty="0" smtClean="0"/>
              <a:t>Sind </a:t>
            </a:r>
            <a:r>
              <a:rPr lang="de-DE" dirty="0"/>
              <a:t>die Instrumente der Kommunikation inhaltlich und zeitlich aufeinander abgestimmt?</a:t>
            </a:r>
          </a:p>
          <a:p>
            <a:r>
              <a:rPr lang="de-DE" dirty="0" smtClean="0"/>
              <a:t>Verfügt </a:t>
            </a:r>
            <a:r>
              <a:rPr lang="de-DE" dirty="0"/>
              <a:t>die strategische Kerngruppe selbst über genügend Kommunikationswissen und -erfahrung?</a:t>
            </a:r>
          </a:p>
          <a:p>
            <a:r>
              <a:rPr lang="de-DE" dirty="0" smtClean="0"/>
              <a:t>Gibt </a:t>
            </a:r>
            <a:r>
              <a:rPr lang="de-DE" dirty="0"/>
              <a:t>es </a:t>
            </a:r>
            <a:r>
              <a:rPr lang="de-DE" dirty="0" smtClean="0"/>
              <a:t>Feedback-Mechanismen?</a:t>
            </a:r>
            <a:endParaRPr lang="de-DE" dirty="0"/>
          </a:p>
        </p:txBody>
      </p:sp>
      <p:sp>
        <p:nvSpPr>
          <p:cNvPr id="8" name="Datumsplatzhalter 7"/>
          <p:cNvSpPr>
            <a:spLocks noGrp="1"/>
          </p:cNvSpPr>
          <p:nvPr>
            <p:ph type="dt" sz="half" idx="10"/>
          </p:nvPr>
        </p:nvSpPr>
        <p:spPr/>
        <p:txBody>
          <a:bodyPr/>
          <a:lstStyle/>
          <a:p>
            <a:fld id="{18EACBB5-4E9A-425B-9D27-3FA34FAC4C87}"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6</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48"/>
            <a:ext cx="2700000" cy="2082952"/>
          </a:xfrm>
          <a:prstGeom prst="rect">
            <a:avLst/>
          </a:prstGeom>
        </p:spPr>
      </p:pic>
      <p:sp>
        <p:nvSpPr>
          <p:cNvPr id="11" name="Textfeld 10"/>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Kraft zur</a:t>
            </a:r>
            <a:br>
              <a:rPr lang="de-DE" sz="500" b="1" cap="all" dirty="0" smtClean="0">
                <a:solidFill>
                  <a:srgbClr val="808080"/>
                </a:solidFill>
              </a:rPr>
            </a:br>
            <a:r>
              <a:rPr lang="de-DE" sz="500" b="1" cap="all" dirty="0" smtClean="0">
                <a:solidFill>
                  <a:srgbClr val="808080"/>
                </a:solidFill>
              </a:rPr>
              <a:t>Durchsetzung</a:t>
            </a:r>
            <a:endParaRPr lang="de-DE" sz="500" b="1" cap="all" dirty="0">
              <a:solidFill>
                <a:srgbClr val="808080"/>
              </a:solidFill>
            </a:endParaRPr>
          </a:p>
        </p:txBody>
      </p:sp>
      <p:sp>
        <p:nvSpPr>
          <p:cNvPr id="13" name="Textfeld 12"/>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0064A2"/>
                </a:solidFill>
              </a:rPr>
              <a:t>Kommunikation</a:t>
            </a:r>
            <a:endParaRPr lang="de-DE" sz="500" b="1" cap="all" dirty="0">
              <a:solidFill>
                <a:srgbClr val="0064A2"/>
              </a:solidFill>
            </a:endParaRPr>
          </a:p>
        </p:txBody>
      </p:sp>
      <p:sp>
        <p:nvSpPr>
          <p:cNvPr id="14" name="Textfeld 13"/>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Kompetenz</a:t>
            </a:r>
            <a:endParaRPr lang="de-DE" sz="500" b="1" cap="all" dirty="0">
              <a:solidFill>
                <a:srgbClr val="808080"/>
              </a:solidFill>
            </a:endParaRPr>
          </a:p>
        </p:txBody>
      </p:sp>
    </p:spTree>
    <p:extLst>
      <p:ext uri="{BB962C8B-B14F-4D97-AF65-F5344CB8AC3E}">
        <p14:creationId xmlns:p14="http://schemas.microsoft.com/office/powerpoint/2010/main" val="314973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a:solidFill>
                  <a:srgbClr val="90522B"/>
                </a:solidFill>
              </a:rPr>
              <a:t>Strategische Kerngruppe:</a:t>
            </a:r>
            <a:r>
              <a:rPr lang="de-DE" dirty="0">
                <a:solidFill>
                  <a:srgbClr val="90522B"/>
                </a:solidFill>
              </a:rPr>
              <a:t> </a:t>
            </a:r>
            <a:r>
              <a:rPr lang="de-DE" dirty="0" smtClean="0">
                <a:solidFill>
                  <a:srgbClr val="5F99C8"/>
                </a:solidFill>
              </a:rPr>
              <a:t>Durchsetzung </a:t>
            </a:r>
            <a:r>
              <a:rPr lang="de-DE" dirty="0">
                <a:solidFill>
                  <a:srgbClr val="5F99C8"/>
                </a:solidFill>
              </a:rPr>
              <a:t>sichern</a:t>
            </a:r>
          </a:p>
        </p:txBody>
      </p:sp>
      <p:sp>
        <p:nvSpPr>
          <p:cNvPr id="18" name="Inhaltsplatzhalter 17"/>
          <p:cNvSpPr>
            <a:spLocks noGrp="1"/>
          </p:cNvSpPr>
          <p:nvPr>
            <p:ph sz="half" idx="1"/>
          </p:nvPr>
        </p:nvSpPr>
        <p:spPr>
          <a:xfrm>
            <a:off x="381000" y="1828800"/>
            <a:ext cx="2700000" cy="2520000"/>
          </a:xfrm>
        </p:spPr>
        <p:txBody>
          <a:bodyPr/>
          <a:lstStyle/>
          <a:p>
            <a:r>
              <a:rPr lang="de-DE" dirty="0" smtClean="0"/>
              <a:t>Akteure </a:t>
            </a:r>
            <a:r>
              <a:rPr lang="de-DE" dirty="0"/>
              <a:t>ressortübergreifend vernetzen</a:t>
            </a:r>
          </a:p>
          <a:p>
            <a:r>
              <a:rPr lang="de-DE" dirty="0" smtClean="0"/>
              <a:t>Konfliktfrühwarnsystem </a:t>
            </a:r>
            <a:r>
              <a:rPr lang="de-DE" dirty="0"/>
              <a:t>aufbauen</a:t>
            </a:r>
          </a:p>
        </p:txBody>
      </p:sp>
      <p:sp>
        <p:nvSpPr>
          <p:cNvPr id="12" name="Inhaltsplatzhalter 11"/>
          <p:cNvSpPr>
            <a:spLocks noGrp="1"/>
          </p:cNvSpPr>
          <p:nvPr>
            <p:ph sz="half" idx="2"/>
          </p:nvPr>
        </p:nvSpPr>
        <p:spPr>
          <a:xfrm>
            <a:off x="3363000" y="1828800"/>
            <a:ext cx="5400000" cy="4648200"/>
          </a:xfrm>
        </p:spPr>
        <p:txBody>
          <a:bodyPr/>
          <a:lstStyle/>
          <a:p>
            <a:r>
              <a:rPr lang="de-DE" dirty="0" smtClean="0"/>
              <a:t>Welche </a:t>
            </a:r>
            <a:r>
              <a:rPr lang="de-DE" dirty="0"/>
              <a:t>Akteure stärken die Durchsetzung des Veränderungsprozesses und sind für die Mitwirkung in der Kerngruppe eine Bereicherung?</a:t>
            </a:r>
          </a:p>
          <a:p>
            <a:r>
              <a:rPr lang="de-DE" dirty="0" smtClean="0"/>
              <a:t>Welche </a:t>
            </a:r>
            <a:r>
              <a:rPr lang="de-DE" dirty="0"/>
              <a:t>Akteure stärken die Durchsetzung der Reform und sollten deshalb in der strategischen Kerngruppe mitwirken?</a:t>
            </a:r>
          </a:p>
          <a:p>
            <a:r>
              <a:rPr lang="de-DE" dirty="0" smtClean="0"/>
              <a:t>Welche </a:t>
            </a:r>
            <a:r>
              <a:rPr lang="de-DE" dirty="0"/>
              <a:t>Kooperationen und Vernetzungen mit anderen einflussreichen Akteuren und Gremien sind hilfreich?</a:t>
            </a:r>
          </a:p>
          <a:p>
            <a:r>
              <a:rPr lang="de-DE" dirty="0" smtClean="0"/>
              <a:t>Wie </a:t>
            </a:r>
            <a:r>
              <a:rPr lang="de-DE" dirty="0"/>
              <a:t>kann eine permanente Sondierung der Stimmungslage sichergestellt werden?</a:t>
            </a:r>
          </a:p>
          <a:p>
            <a:r>
              <a:rPr lang="de-DE" dirty="0" smtClean="0"/>
              <a:t>Wie </a:t>
            </a:r>
            <a:r>
              <a:rPr lang="de-DE" dirty="0"/>
              <a:t>kann sichergestellt werden, dass frühzeitig Stimmungen unterschiedlicher relevanter Akteure wahrgenommen werden?</a:t>
            </a:r>
          </a:p>
        </p:txBody>
      </p:sp>
      <p:sp>
        <p:nvSpPr>
          <p:cNvPr id="8" name="Datumsplatzhalter 7"/>
          <p:cNvSpPr>
            <a:spLocks noGrp="1"/>
          </p:cNvSpPr>
          <p:nvPr>
            <p:ph type="dt" sz="half" idx="10"/>
          </p:nvPr>
        </p:nvSpPr>
        <p:spPr/>
        <p:txBody>
          <a:bodyPr/>
          <a:lstStyle/>
          <a:p>
            <a:fld id="{72C08AD1-25DD-4AE1-A5AA-BF72D42E42EA}"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7</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48"/>
            <a:ext cx="2700000" cy="2082952"/>
          </a:xfrm>
          <a:prstGeom prst="rect">
            <a:avLst/>
          </a:prstGeom>
        </p:spPr>
      </p:pic>
      <p:sp>
        <p:nvSpPr>
          <p:cNvPr id="11" name="Textfeld 10"/>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5F99C8"/>
                </a:solidFill>
              </a:rPr>
              <a:t>Kraft zur</a:t>
            </a:r>
            <a:br>
              <a:rPr lang="de-DE" sz="500" b="1" cap="all" dirty="0" smtClean="0">
                <a:solidFill>
                  <a:srgbClr val="5F99C8"/>
                </a:solidFill>
              </a:rPr>
            </a:br>
            <a:r>
              <a:rPr lang="de-DE" sz="500" b="1" cap="all" dirty="0" smtClean="0">
                <a:solidFill>
                  <a:srgbClr val="5F99C8"/>
                </a:solidFill>
              </a:rPr>
              <a:t>Durchsetzung</a:t>
            </a:r>
            <a:endParaRPr lang="de-DE" sz="500" b="1" cap="all" dirty="0">
              <a:solidFill>
                <a:srgbClr val="5F99C8"/>
              </a:solidFill>
            </a:endParaRPr>
          </a:p>
        </p:txBody>
      </p:sp>
      <p:sp>
        <p:nvSpPr>
          <p:cNvPr id="13" name="Textfeld 12"/>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Kommunikation</a:t>
            </a:r>
            <a:endParaRPr lang="de-DE" sz="500" b="1" cap="all" dirty="0">
              <a:solidFill>
                <a:srgbClr val="808080"/>
              </a:solidFill>
            </a:endParaRPr>
          </a:p>
        </p:txBody>
      </p:sp>
      <p:sp>
        <p:nvSpPr>
          <p:cNvPr id="14" name="Textfeld 13"/>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Kompetenz</a:t>
            </a:r>
            <a:endParaRPr lang="de-DE" sz="500" b="1" cap="all" dirty="0">
              <a:solidFill>
                <a:srgbClr val="808080"/>
              </a:solidFill>
            </a:endParaRPr>
          </a:p>
        </p:txBody>
      </p:sp>
    </p:spTree>
    <p:extLst>
      <p:ext uri="{BB962C8B-B14F-4D97-AF65-F5344CB8AC3E}">
        <p14:creationId xmlns:p14="http://schemas.microsoft.com/office/powerpoint/2010/main" val="1342068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 y="838800"/>
            <a:ext cx="7345680" cy="5535168"/>
          </a:xfrm>
          <a:prstGeom prst="rect">
            <a:avLst/>
          </a:prstGeom>
        </p:spPr>
      </p:pic>
      <p:sp>
        <p:nvSpPr>
          <p:cNvPr id="3" name="Datumsplatzhalter 2"/>
          <p:cNvSpPr>
            <a:spLocks noGrp="1"/>
          </p:cNvSpPr>
          <p:nvPr>
            <p:ph type="dt" sz="half" idx="2"/>
          </p:nvPr>
        </p:nvSpPr>
        <p:spPr/>
        <p:txBody>
          <a:bodyPr/>
          <a:lstStyle/>
          <a:p>
            <a:fld id="{DBD236E4-52B3-4DF7-8607-01E9BC0FD240}" type="datetime1">
              <a:rPr lang="de-DE" smtClean="0"/>
              <a:t>16.09.2014</a:t>
            </a:fld>
            <a:endParaRPr lang="de-DE"/>
          </a:p>
        </p:txBody>
      </p:sp>
      <p:sp>
        <p:nvSpPr>
          <p:cNvPr id="7" name="Foliennummernplatzhalter 6"/>
          <p:cNvSpPr>
            <a:spLocks noGrp="1"/>
          </p:cNvSpPr>
          <p:nvPr>
            <p:ph type="sldNum" sz="quarter" idx="4"/>
          </p:nvPr>
        </p:nvSpPr>
        <p:spPr/>
        <p:txBody>
          <a:bodyPr/>
          <a:lstStyle/>
          <a:p>
            <a:r>
              <a:rPr lang="de-DE" smtClean="0"/>
              <a:t> Seite </a:t>
            </a:r>
            <a:fld id="{37730162-4724-4DEA-9962-8E614E7E358F}" type="slidenum">
              <a:rPr lang="de-DE" smtClean="0"/>
              <a:pPr/>
              <a:t>8</a:t>
            </a:fld>
            <a:endParaRPr lang="de-DE" dirty="0"/>
          </a:p>
        </p:txBody>
      </p:sp>
      <p:sp>
        <p:nvSpPr>
          <p:cNvPr id="8" name="Textfeld 7"/>
          <p:cNvSpPr txBox="1"/>
          <p:nvPr/>
        </p:nvSpPr>
        <p:spPr>
          <a:xfrm>
            <a:off x="1637400" y="2265876"/>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Zukunftsthemen</a:t>
            </a:r>
            <a:br>
              <a:rPr lang="de-DE" sz="1200" dirty="0" smtClean="0">
                <a:solidFill>
                  <a:schemeClr val="bg1"/>
                </a:solidFill>
              </a:rPr>
            </a:br>
            <a:r>
              <a:rPr lang="de-DE" sz="1200" dirty="0" smtClean="0">
                <a:solidFill>
                  <a:schemeClr val="bg1"/>
                </a:solidFill>
              </a:rPr>
              <a:t>aufgreifen</a:t>
            </a:r>
            <a:endParaRPr lang="de-DE" sz="1200" dirty="0">
              <a:solidFill>
                <a:schemeClr val="bg1"/>
              </a:solidFill>
            </a:endParaRPr>
          </a:p>
        </p:txBody>
      </p:sp>
      <p:sp>
        <p:nvSpPr>
          <p:cNvPr id="9" name="Textfeld 8"/>
          <p:cNvSpPr txBox="1"/>
          <p:nvPr/>
        </p:nvSpPr>
        <p:spPr>
          <a:xfrm>
            <a:off x="3610362" y="2265876"/>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Entwicklungs-</a:t>
            </a:r>
            <a:br>
              <a:rPr lang="de-DE" sz="1200" dirty="0" smtClean="0">
                <a:solidFill>
                  <a:schemeClr val="bg1"/>
                </a:solidFill>
              </a:rPr>
            </a:br>
            <a:r>
              <a:rPr lang="de-DE" sz="1200" dirty="0" err="1" smtClean="0">
                <a:solidFill>
                  <a:schemeClr val="bg1"/>
                </a:solidFill>
              </a:rPr>
              <a:t>bereitschaft</a:t>
            </a:r>
            <a:r>
              <a:rPr lang="de-DE" sz="1200" dirty="0" smtClean="0">
                <a:solidFill>
                  <a:schemeClr val="bg1"/>
                </a:solidFill>
              </a:rPr>
              <a:t> fördern</a:t>
            </a:r>
            <a:endParaRPr lang="de-DE" sz="1200" dirty="0">
              <a:solidFill>
                <a:schemeClr val="bg1"/>
              </a:solidFill>
            </a:endParaRPr>
          </a:p>
        </p:txBody>
      </p:sp>
      <p:sp>
        <p:nvSpPr>
          <p:cNvPr id="10" name="Textfeld 9"/>
          <p:cNvSpPr txBox="1"/>
          <p:nvPr/>
        </p:nvSpPr>
        <p:spPr>
          <a:xfrm>
            <a:off x="5542134" y="2265876"/>
            <a:ext cx="1944000" cy="1332000"/>
          </a:xfrm>
          <a:prstGeom prst="rect">
            <a:avLst/>
          </a:prstGeom>
          <a:noFill/>
        </p:spPr>
        <p:txBody>
          <a:bodyPr wrap="square" lIns="0" tIns="0" rIns="0" bIns="0" rtlCol="0" anchor="ctr" anchorCtr="0">
            <a:noAutofit/>
          </a:bodyPr>
          <a:lstStyle/>
          <a:p>
            <a:pPr algn="ctr"/>
            <a:r>
              <a:rPr lang="de-DE" sz="1200" dirty="0" smtClean="0">
                <a:solidFill>
                  <a:schemeClr val="bg1"/>
                </a:solidFill>
              </a:rPr>
              <a:t>Erfolgsaussichten</a:t>
            </a:r>
            <a:br>
              <a:rPr lang="de-DE" sz="1200" dirty="0" smtClean="0">
                <a:solidFill>
                  <a:schemeClr val="bg1"/>
                </a:solidFill>
              </a:rPr>
            </a:br>
            <a:r>
              <a:rPr lang="de-DE" sz="1200" dirty="0" smtClean="0">
                <a:solidFill>
                  <a:schemeClr val="bg1"/>
                </a:solidFill>
              </a:rPr>
              <a:t>abschätzen</a:t>
            </a:r>
            <a:endParaRPr lang="de-DE" sz="1200" dirty="0">
              <a:solidFill>
                <a:schemeClr val="bg1"/>
              </a:solidFill>
            </a:endParaRPr>
          </a:p>
        </p:txBody>
      </p:sp>
      <p:sp>
        <p:nvSpPr>
          <p:cNvPr id="15" name="Textfeld 14"/>
          <p:cNvSpPr txBox="1"/>
          <p:nvPr/>
        </p:nvSpPr>
        <p:spPr>
          <a:xfrm rot="16200000">
            <a:off x="346962" y="2921401"/>
            <a:ext cx="1908000" cy="180000"/>
          </a:xfrm>
          <a:prstGeom prst="rect">
            <a:avLst/>
          </a:prstGeom>
          <a:noFill/>
        </p:spPr>
        <p:txBody>
          <a:bodyPr wrap="none" lIns="0" tIns="0" rIns="0" bIns="0" rtlCol="0" anchor="ctr" anchorCtr="0">
            <a:noAutofit/>
          </a:bodyPr>
          <a:lstStyle/>
          <a:p>
            <a:pPr algn="ctr"/>
            <a:r>
              <a:rPr lang="de-DE" sz="1000" cap="all" dirty="0" smtClean="0">
                <a:solidFill>
                  <a:schemeClr val="bg1"/>
                </a:solidFill>
              </a:rPr>
              <a:t>Problem-</a:t>
            </a:r>
            <a:br>
              <a:rPr lang="de-DE" sz="1000" cap="all" dirty="0" smtClean="0">
                <a:solidFill>
                  <a:schemeClr val="bg1"/>
                </a:solidFill>
              </a:rPr>
            </a:br>
            <a:r>
              <a:rPr lang="de-DE" sz="1000" cap="all" dirty="0" err="1" smtClean="0">
                <a:solidFill>
                  <a:schemeClr val="bg1"/>
                </a:solidFill>
              </a:rPr>
              <a:t>definition</a:t>
            </a:r>
            <a:r>
              <a:rPr lang="de-DE" sz="1000" cap="all" dirty="0" smtClean="0">
                <a:solidFill>
                  <a:schemeClr val="bg1"/>
                </a:solidFill>
              </a:rPr>
              <a:t> und</a:t>
            </a:r>
            <a:br>
              <a:rPr lang="de-DE" sz="1000" cap="all" dirty="0" smtClean="0">
                <a:solidFill>
                  <a:schemeClr val="bg1"/>
                </a:solidFill>
              </a:rPr>
            </a:br>
            <a:r>
              <a:rPr lang="de-DE" sz="1000" cap="all" dirty="0" smtClean="0">
                <a:solidFill>
                  <a:schemeClr val="bg1"/>
                </a:solidFill>
              </a:rPr>
              <a:t>Analyse</a:t>
            </a:r>
            <a:endParaRPr lang="de-DE" sz="1000" cap="all" dirty="0">
              <a:solidFill>
                <a:schemeClr val="bg1"/>
              </a:solidFill>
            </a:endParaRPr>
          </a:p>
        </p:txBody>
      </p:sp>
      <p:sp>
        <p:nvSpPr>
          <p:cNvPr id="16" name="Textfeld 15"/>
          <p:cNvSpPr txBox="1"/>
          <p:nvPr/>
        </p:nvSpPr>
        <p:spPr>
          <a:xfrm rot="16200000">
            <a:off x="6881628" y="2921400"/>
            <a:ext cx="1908000" cy="180000"/>
          </a:xfrm>
          <a:prstGeom prst="rect">
            <a:avLst/>
          </a:prstGeom>
          <a:noFill/>
        </p:spPr>
        <p:txBody>
          <a:bodyPr wrap="none" lIns="0" tIns="0" rIns="0" bIns="0" rtlCol="0" anchor="ctr" anchorCtr="0">
            <a:noAutofit/>
          </a:bodyPr>
          <a:lstStyle/>
          <a:p>
            <a:pPr algn="ctr"/>
            <a:r>
              <a:rPr lang="de-DE" sz="1000" cap="all" dirty="0">
                <a:solidFill>
                  <a:schemeClr val="bg1"/>
                </a:solidFill>
              </a:rPr>
              <a:t>Problem-</a:t>
            </a:r>
            <a:br>
              <a:rPr lang="de-DE" sz="1000" cap="all" dirty="0">
                <a:solidFill>
                  <a:schemeClr val="bg1"/>
                </a:solidFill>
              </a:rPr>
            </a:br>
            <a:r>
              <a:rPr lang="de-DE" sz="1000" cap="all" dirty="0" err="1">
                <a:solidFill>
                  <a:schemeClr val="bg1"/>
                </a:solidFill>
              </a:rPr>
              <a:t>definition</a:t>
            </a:r>
            <a:r>
              <a:rPr lang="de-DE" sz="1000" cap="all" dirty="0">
                <a:solidFill>
                  <a:schemeClr val="bg1"/>
                </a:solidFill>
              </a:rPr>
              <a:t> und</a:t>
            </a:r>
            <a:br>
              <a:rPr lang="de-DE" sz="1000" cap="all" dirty="0">
                <a:solidFill>
                  <a:schemeClr val="bg1"/>
                </a:solidFill>
              </a:rPr>
            </a:br>
            <a:r>
              <a:rPr lang="de-DE" sz="1000" cap="all" dirty="0">
                <a:solidFill>
                  <a:schemeClr val="bg1"/>
                </a:solidFill>
              </a:rPr>
              <a:t>Analyse</a:t>
            </a:r>
            <a:endParaRPr lang="de-DE" sz="1000" cap="all" dirty="0">
              <a:solidFill>
                <a:schemeClr val="bg1"/>
              </a:solidFill>
            </a:endParaRPr>
          </a:p>
        </p:txBody>
      </p:sp>
      <p:sp>
        <p:nvSpPr>
          <p:cNvPr id="17" name="Textfeld 16"/>
          <p:cNvSpPr txBox="1"/>
          <p:nvPr/>
        </p:nvSpPr>
        <p:spPr>
          <a:xfrm>
            <a:off x="1673400"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003082"/>
                </a:solidFill>
              </a:rPr>
              <a:t>Kompetenz</a:t>
            </a:r>
            <a:endParaRPr lang="de-DE" sz="1000" b="1" cap="all" dirty="0">
              <a:solidFill>
                <a:srgbClr val="003082"/>
              </a:solidFill>
            </a:endParaRPr>
          </a:p>
        </p:txBody>
      </p:sp>
      <p:sp>
        <p:nvSpPr>
          <p:cNvPr id="18" name="Textfeld 17"/>
          <p:cNvSpPr txBox="1"/>
          <p:nvPr/>
        </p:nvSpPr>
        <p:spPr>
          <a:xfrm>
            <a:off x="5559600"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5F99C8"/>
                </a:solidFill>
              </a:rPr>
              <a:t>Kraft zur Durchsetzung</a:t>
            </a:r>
            <a:endParaRPr lang="de-DE" sz="1000" b="1" cap="all" dirty="0">
              <a:solidFill>
                <a:srgbClr val="5F99C8"/>
              </a:solidFill>
            </a:endParaRPr>
          </a:p>
        </p:txBody>
      </p:sp>
      <p:sp>
        <p:nvSpPr>
          <p:cNvPr id="19" name="Textfeld 18"/>
          <p:cNvSpPr txBox="1"/>
          <p:nvPr/>
        </p:nvSpPr>
        <p:spPr>
          <a:xfrm>
            <a:off x="3605172" y="5942772"/>
            <a:ext cx="1908000" cy="180000"/>
          </a:xfrm>
          <a:prstGeom prst="rect">
            <a:avLst/>
          </a:prstGeom>
          <a:noFill/>
        </p:spPr>
        <p:txBody>
          <a:bodyPr wrap="none" lIns="0" tIns="0" rIns="0" bIns="0" rtlCol="0" anchor="ctr" anchorCtr="0">
            <a:noAutofit/>
          </a:bodyPr>
          <a:lstStyle/>
          <a:p>
            <a:pPr algn="ctr"/>
            <a:r>
              <a:rPr lang="de-DE" sz="1000" b="1" cap="all" dirty="0" smtClean="0">
                <a:solidFill>
                  <a:srgbClr val="0064A2"/>
                </a:solidFill>
              </a:rPr>
              <a:t>Kommunikation</a:t>
            </a:r>
            <a:endParaRPr lang="de-DE" sz="1000" b="1" cap="all" dirty="0">
              <a:solidFill>
                <a:srgbClr val="0064A2"/>
              </a:solidFill>
            </a:endParaRPr>
          </a:p>
        </p:txBody>
      </p:sp>
    </p:spTree>
    <p:extLst>
      <p:ext uri="{BB962C8B-B14F-4D97-AF65-F5344CB8AC3E}">
        <p14:creationId xmlns:p14="http://schemas.microsoft.com/office/powerpoint/2010/main" val="534273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cap="all" dirty="0">
                <a:solidFill>
                  <a:srgbClr val="9FB32F"/>
                </a:solidFill>
              </a:rPr>
              <a:t>Problemdefinition und Analyse:</a:t>
            </a:r>
            <a:r>
              <a:rPr lang="de-DE" dirty="0" smtClean="0">
                <a:solidFill>
                  <a:srgbClr val="90522B"/>
                </a:solidFill>
              </a:rPr>
              <a:t> </a:t>
            </a:r>
            <a:r>
              <a:rPr lang="de-DE" dirty="0">
                <a:solidFill>
                  <a:srgbClr val="003082"/>
                </a:solidFill>
              </a:rPr>
              <a:t>Zukunftsthemen aufgreifen</a:t>
            </a:r>
          </a:p>
        </p:txBody>
      </p:sp>
      <p:sp>
        <p:nvSpPr>
          <p:cNvPr id="18" name="Inhaltsplatzhalter 17"/>
          <p:cNvSpPr>
            <a:spLocks noGrp="1"/>
          </p:cNvSpPr>
          <p:nvPr>
            <p:ph sz="half" idx="1"/>
          </p:nvPr>
        </p:nvSpPr>
        <p:spPr>
          <a:xfrm>
            <a:off x="381000" y="1828800"/>
            <a:ext cx="2700000" cy="2520000"/>
          </a:xfrm>
        </p:spPr>
        <p:txBody>
          <a:bodyPr/>
          <a:lstStyle/>
          <a:p>
            <a:r>
              <a:rPr lang="de-DE" dirty="0" smtClean="0"/>
              <a:t>Reformbedarf </a:t>
            </a:r>
            <a:r>
              <a:rPr lang="de-DE" dirty="0"/>
              <a:t>frühzeitig identifizieren</a:t>
            </a:r>
          </a:p>
          <a:p>
            <a:r>
              <a:rPr lang="de-DE" dirty="0" smtClean="0"/>
              <a:t>Problemumfeld </a:t>
            </a:r>
            <a:r>
              <a:rPr lang="de-DE" dirty="0"/>
              <a:t>analysieren</a:t>
            </a:r>
          </a:p>
          <a:p>
            <a:r>
              <a:rPr lang="de-DE" dirty="0" smtClean="0"/>
              <a:t>Richtung </a:t>
            </a:r>
            <a:r>
              <a:rPr lang="de-DE" dirty="0"/>
              <a:t>der strategischen Neuausrichtung klären</a:t>
            </a:r>
          </a:p>
        </p:txBody>
      </p:sp>
      <p:sp>
        <p:nvSpPr>
          <p:cNvPr id="12" name="Inhaltsplatzhalter 11"/>
          <p:cNvSpPr>
            <a:spLocks noGrp="1"/>
          </p:cNvSpPr>
          <p:nvPr>
            <p:ph sz="half" idx="2"/>
          </p:nvPr>
        </p:nvSpPr>
        <p:spPr>
          <a:xfrm>
            <a:off x="3363000" y="1828800"/>
            <a:ext cx="5400000" cy="4648200"/>
          </a:xfrm>
        </p:spPr>
        <p:txBody>
          <a:bodyPr/>
          <a:lstStyle/>
          <a:p>
            <a:r>
              <a:rPr lang="de-DE" dirty="0" smtClean="0"/>
              <a:t>Wie </a:t>
            </a:r>
            <a:r>
              <a:rPr lang="de-DE" dirty="0"/>
              <a:t>sieht der Status quo hinsichtlich der Organisation und ihrer strategischen Ausrichtung aus?</a:t>
            </a:r>
          </a:p>
          <a:p>
            <a:r>
              <a:rPr lang="de-DE" dirty="0" smtClean="0"/>
              <a:t>Welches </a:t>
            </a:r>
            <a:r>
              <a:rPr lang="de-DE" dirty="0"/>
              <a:t>interne und externe Wissen liegt zu dem Thema/Problem bereits vor? Welche Trends werden von der Wissenschaft vorausgesagt?</a:t>
            </a:r>
          </a:p>
          <a:p>
            <a:r>
              <a:rPr lang="de-DE" dirty="0" smtClean="0"/>
              <a:t>Wie </a:t>
            </a:r>
            <a:r>
              <a:rPr lang="de-DE" dirty="0"/>
              <a:t>verändern sich das Umfeld, die Bedürfnisse und Interessen der Betroffenen und der Markt in dem Arbeitsfeld? (»Mitbewerber«, Finanziers)</a:t>
            </a:r>
          </a:p>
          <a:p>
            <a:r>
              <a:rPr lang="de-DE" dirty="0" smtClean="0"/>
              <a:t>Welche </a:t>
            </a:r>
            <a:r>
              <a:rPr lang="de-DE" dirty="0"/>
              <a:t>möglichen Zielkonflikte und Zielkonkurrenzen gibt es?</a:t>
            </a:r>
          </a:p>
          <a:p>
            <a:r>
              <a:rPr lang="de-DE" dirty="0" smtClean="0"/>
              <a:t>Welche </a:t>
            </a:r>
            <a:r>
              <a:rPr lang="de-DE" dirty="0"/>
              <a:t>Chancen und Risiken bestehen, und wie viel Zeit benötigt die strategische Neuausrichtung?</a:t>
            </a:r>
          </a:p>
          <a:p>
            <a:r>
              <a:rPr lang="de-DE" dirty="0" smtClean="0"/>
              <a:t>Können </a:t>
            </a:r>
            <a:r>
              <a:rPr lang="de-DE" dirty="0"/>
              <a:t>die Probleme klar definiert und die Ziele für eine strategische Neuausrichtung grob formuliert werden?</a:t>
            </a:r>
          </a:p>
        </p:txBody>
      </p:sp>
      <p:sp>
        <p:nvSpPr>
          <p:cNvPr id="8" name="Datumsplatzhalter 7"/>
          <p:cNvSpPr>
            <a:spLocks noGrp="1"/>
          </p:cNvSpPr>
          <p:nvPr>
            <p:ph type="dt" sz="half" idx="10"/>
          </p:nvPr>
        </p:nvSpPr>
        <p:spPr/>
        <p:txBody>
          <a:bodyPr/>
          <a:lstStyle/>
          <a:p>
            <a:fld id="{9C09FC77-1DDB-411A-AEDB-62013FBA81CC}" type="datetime1">
              <a:rPr lang="de-DE" smtClean="0"/>
              <a:t>16.09.2014</a:t>
            </a:fld>
            <a:endParaRPr lang="de-DE"/>
          </a:p>
        </p:txBody>
      </p:sp>
      <p:sp>
        <p:nvSpPr>
          <p:cNvPr id="10" name="Foliennummernplatzhalter 9"/>
          <p:cNvSpPr>
            <a:spLocks noGrp="1"/>
          </p:cNvSpPr>
          <p:nvPr>
            <p:ph type="sldNum" sz="quarter" idx="4"/>
          </p:nvPr>
        </p:nvSpPr>
        <p:spPr/>
        <p:txBody>
          <a:bodyPr/>
          <a:lstStyle/>
          <a:p>
            <a:r>
              <a:rPr lang="de-DE" smtClean="0"/>
              <a:t> Seite </a:t>
            </a:r>
            <a:fld id="{37730162-4724-4DEA-9962-8E614E7E358F}" type="slidenum">
              <a:rPr lang="de-DE" smtClean="0"/>
              <a:pPr/>
              <a:t>9</a:t>
            </a:fld>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94048"/>
            <a:ext cx="2700000" cy="2082952"/>
          </a:xfrm>
          <a:prstGeom prst="rect">
            <a:avLst/>
          </a:prstGeom>
        </p:spPr>
      </p:pic>
      <p:sp>
        <p:nvSpPr>
          <p:cNvPr id="11" name="Textfeld 10"/>
          <p:cNvSpPr txBox="1"/>
          <p:nvPr/>
        </p:nvSpPr>
        <p:spPr>
          <a:xfrm>
            <a:off x="2090391"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Kraft zur</a:t>
            </a:r>
            <a:br>
              <a:rPr lang="de-DE" sz="500" b="1" cap="all" dirty="0" smtClean="0">
                <a:solidFill>
                  <a:srgbClr val="808080"/>
                </a:solidFill>
              </a:rPr>
            </a:br>
            <a:r>
              <a:rPr lang="de-DE" sz="500" b="1" cap="all" dirty="0" smtClean="0">
                <a:solidFill>
                  <a:srgbClr val="808080"/>
                </a:solidFill>
              </a:rPr>
              <a:t>Durchsetzung</a:t>
            </a:r>
            <a:endParaRPr lang="de-DE" sz="500" b="1" cap="all" dirty="0">
              <a:solidFill>
                <a:srgbClr val="808080"/>
              </a:solidFill>
            </a:endParaRPr>
          </a:p>
        </p:txBody>
      </p:sp>
      <p:sp>
        <p:nvSpPr>
          <p:cNvPr id="13" name="Textfeld 12"/>
          <p:cNvSpPr txBox="1"/>
          <p:nvPr/>
        </p:nvSpPr>
        <p:spPr>
          <a:xfrm>
            <a:off x="1376796"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808080"/>
                </a:solidFill>
              </a:rPr>
              <a:t>Kommunikation</a:t>
            </a:r>
            <a:endParaRPr lang="de-DE" sz="500" b="1" cap="all" dirty="0">
              <a:solidFill>
                <a:srgbClr val="808080"/>
              </a:solidFill>
            </a:endParaRPr>
          </a:p>
        </p:txBody>
      </p:sp>
      <p:sp>
        <p:nvSpPr>
          <p:cNvPr id="14" name="Textfeld 13"/>
          <p:cNvSpPr txBox="1"/>
          <p:nvPr/>
        </p:nvSpPr>
        <p:spPr>
          <a:xfrm>
            <a:off x="664404" y="6210938"/>
            <a:ext cx="702000" cy="184666"/>
          </a:xfrm>
          <a:prstGeom prst="rect">
            <a:avLst/>
          </a:prstGeom>
          <a:noFill/>
        </p:spPr>
        <p:txBody>
          <a:bodyPr wrap="none" lIns="0" tIns="0" rIns="0" bIns="0" rtlCol="0" anchor="b" anchorCtr="0">
            <a:noAutofit/>
          </a:bodyPr>
          <a:lstStyle/>
          <a:p>
            <a:pPr algn="ctr"/>
            <a:r>
              <a:rPr lang="de-DE" sz="500" b="1" cap="all" dirty="0" smtClean="0">
                <a:solidFill>
                  <a:srgbClr val="003082"/>
                </a:solidFill>
              </a:rPr>
              <a:t>Kompetenz</a:t>
            </a:r>
            <a:endParaRPr lang="de-DE" sz="500" b="1" cap="all" dirty="0">
              <a:solidFill>
                <a:srgbClr val="003082"/>
              </a:solidFill>
            </a:endParaRPr>
          </a:p>
        </p:txBody>
      </p:sp>
    </p:spTree>
    <p:extLst>
      <p:ext uri="{BB962C8B-B14F-4D97-AF65-F5344CB8AC3E}">
        <p14:creationId xmlns:p14="http://schemas.microsoft.com/office/powerpoint/2010/main" val="41573865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PALETTEDESIGNATOR" val="BSt"/>
  <p:tag name="EXTENDEDCOLORPALETTEDESIGNATOR" val="BSt"/>
  <p:tag name="PRESENTATIONLANGUAGE" val="deutsch"/>
  <p:tag name="FOOTERHASBEENPREPAREDFOR12" val="True"/>
</p:tagLst>
</file>

<file path=ppt/theme/theme1.xml><?xml version="1.0" encoding="utf-8"?>
<a:theme xmlns:a="http://schemas.openxmlformats.org/drawingml/2006/main" name="Standarddesign">
  <a:themeElements>
    <a:clrScheme name="">
      <a:dk1>
        <a:srgbClr val="000000"/>
      </a:dk1>
      <a:lt1>
        <a:srgbClr val="FFFFFF"/>
      </a:lt1>
      <a:dk2>
        <a:srgbClr val="DDDDDD"/>
      </a:dk2>
      <a:lt2>
        <a:srgbClr val="C80F41"/>
      </a:lt2>
      <a:accent1>
        <a:srgbClr val="5591AA"/>
      </a:accent1>
      <a:accent2>
        <a:srgbClr val="CCCC9A"/>
      </a:accent2>
      <a:accent3>
        <a:srgbClr val="FFFFFF"/>
      </a:accent3>
      <a:accent4>
        <a:srgbClr val="000000"/>
      </a:accent4>
      <a:accent5>
        <a:srgbClr val="B4C7D2"/>
      </a:accent5>
      <a:accent6>
        <a:srgbClr val="B9B98B"/>
      </a:accent6>
      <a:hlink>
        <a:srgbClr val="003082"/>
      </a:hlink>
      <a:folHlink>
        <a:srgbClr val="80808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DDDDDD"/>
        </a:dk2>
        <a:lt2>
          <a:srgbClr val="C80F41"/>
        </a:lt2>
        <a:accent1>
          <a:srgbClr val="91C8C8"/>
        </a:accent1>
        <a:accent2>
          <a:srgbClr val="CCCC9A"/>
        </a:accent2>
        <a:accent3>
          <a:srgbClr val="FFFFFF"/>
        </a:accent3>
        <a:accent4>
          <a:srgbClr val="000000"/>
        </a:accent4>
        <a:accent5>
          <a:srgbClr val="C7E0E0"/>
        </a:accent5>
        <a:accent6>
          <a:srgbClr val="B9B98B"/>
        </a:accent6>
        <a:hlink>
          <a:srgbClr val="003082"/>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ussagekräftige Powerpoint-Präsentationen - V2.0" id="{22F0B052-1016-4B58-83B5-D2C5A3421CF1}" vid="{FBDDA54B-2F01-4646-81B2-0688671EF579}"/>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Aussagekräftige Powerpoint-Präsentationen - V2 0</Template>
  <TotalTime>0</TotalTime>
  <Words>1697</Words>
  <Application>Microsoft Office PowerPoint</Application>
  <PresentationFormat>Bildschirmpräsentation (4:3)</PresentationFormat>
  <Paragraphs>318</Paragraphs>
  <Slides>24</Slides>
  <Notes>24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24</vt:i4>
      </vt:variant>
    </vt:vector>
  </HeadingPairs>
  <TitlesOfParts>
    <vt:vector size="27" baseType="lpstr">
      <vt:lpstr>Arial</vt:lpstr>
      <vt:lpstr>Wingdings</vt:lpstr>
      <vt:lpstr>Standarddesign</vt:lpstr>
      <vt:lpstr>Reformkompass II – Das Strategieinstrument für  organisatorische Reformprozesse</vt:lpstr>
      <vt:lpstr>Eckpunkte</vt:lpstr>
      <vt:lpstr>PowerPoint-Präsentation</vt:lpstr>
      <vt:lpstr>PowerPoint-Präsentation</vt:lpstr>
      <vt:lpstr>Strategische Kerngruppe: Innovationskultur fördern</vt:lpstr>
      <vt:lpstr>Strategische Kerngruppe: Kommunikationskapazitäten stärken</vt:lpstr>
      <vt:lpstr>Strategische Kerngruppe: Durchsetzung sichern</vt:lpstr>
      <vt:lpstr>PowerPoint-Präsentation</vt:lpstr>
      <vt:lpstr>Problemdefinition und Analyse: Zukunftsthemen aufgreifen</vt:lpstr>
      <vt:lpstr>Problemdefinition und Analyse: Entwicklungsbereitschaft fördern</vt:lpstr>
      <vt:lpstr>Problemdefinition und Analyse: Erfolgsaussichten abschätzen</vt:lpstr>
      <vt:lpstr>PowerPoint-Präsentation</vt:lpstr>
      <vt:lpstr>Formulierung und Entscheidung: Reformkonzept formulieren</vt:lpstr>
      <vt:lpstr>Formulierung und Entscheidung: Vertrauen aufbauen</vt:lpstr>
      <vt:lpstr>Formulierung und Entscheidung: Mehrheiten sichern</vt:lpstr>
      <vt:lpstr>PowerPoint-Präsentation</vt:lpstr>
      <vt:lpstr>Umsetzung: Ergebnisqualität sichern</vt:lpstr>
      <vt:lpstr>Umsetzung: Offenheit herstellen</vt:lpstr>
      <vt:lpstr>Umsetzung: Unterstützer aktivieren</vt:lpstr>
      <vt:lpstr>PowerPoint-Präsentation</vt:lpstr>
      <vt:lpstr>Fortlaufende Erfolgskontrolle: Kontrollmechanismen effektivieren</vt:lpstr>
      <vt:lpstr>Fortlaufende Erfolgskontrolle: Feedback gewährleisten</vt:lpstr>
      <vt:lpstr>Fortlaufende Erfolgskontrolle: Handlungsspielräume bewahren</vt:lpstr>
      <vt:lpstr>Vielen Dank für Ihre Aufmerksamkeit!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2013-08-27T10:24:43Z</dcterms:created>
  <dcterms:modified xsi:type="dcterms:W3CDTF">2014-09-16T17:30:00Z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Template">
    <vt:lpwstr>2.01</vt:lpwstr>
  </property>
  <property fmtid="{D5CDD505-2E9C-101B-9397-08002B2CF9AE}" pid="3" name="Project">
    <vt:lpwstr>Aussagekräftige PPT-Präsentationen</vt:lpwstr>
  </property>
  <property fmtid="{D5CDD505-2E9C-101B-9397-08002B2CF9AE}" pid="4" name="Template">
    <vt:lpwstr>BSt_template.potx</vt:lpwstr>
  </property>
  <property fmtid="{D5CDD505-2E9C-101B-9397-08002B2CF9AE}" pid="5" name="Date">
    <vt:lpwstr>2013-08-20</vt:lpwstr>
  </property>
</Properties>
</file>